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0058400" cy="7772400"/>
  <p:notesSz cx="10058400" cy="77724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chemeClr val="tx1"/>
                </a:solidFill>
                <a:latin typeface="Gadugi"/>
                <a:cs typeface="Gadug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chemeClr val="bg1"/>
                </a:solidFill>
                <a:latin typeface="Gadugi"/>
                <a:cs typeface="Gadugi"/>
              </a:defRPr>
            </a:lvl1pPr>
          </a:lstStyle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chemeClr val="tx1"/>
                </a:solidFill>
                <a:latin typeface="Gadugi"/>
                <a:cs typeface="Gadug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chemeClr val="bg1"/>
                </a:solidFill>
                <a:latin typeface="Gadugi"/>
                <a:cs typeface="Gadugi"/>
              </a:defRPr>
            </a:lvl1pPr>
          </a:lstStyle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chemeClr val="tx1"/>
                </a:solidFill>
                <a:latin typeface="Gadugi"/>
                <a:cs typeface="Gadug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chemeClr val="bg1"/>
                </a:solidFill>
                <a:latin typeface="Gadugi"/>
                <a:cs typeface="Gadugi"/>
              </a:defRPr>
            </a:lvl1pPr>
          </a:lstStyle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chemeClr val="tx1"/>
                </a:solidFill>
                <a:latin typeface="Gadugi"/>
                <a:cs typeface="Gadug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chemeClr val="bg1"/>
                </a:solidFill>
                <a:latin typeface="Gadugi"/>
                <a:cs typeface="Gadugi"/>
              </a:defRPr>
            </a:lvl1pPr>
          </a:lstStyle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chemeClr val="bg1"/>
                </a:solidFill>
                <a:latin typeface="Gadugi"/>
                <a:cs typeface="Gadugi"/>
              </a:defRPr>
            </a:lvl1pPr>
          </a:lstStyle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298692"/>
            <a:ext cx="10055860" cy="414655"/>
          </a:xfrm>
          <a:custGeom>
            <a:avLst/>
            <a:gdLst/>
            <a:ahLst/>
            <a:cxnLst/>
            <a:rect l="l" t="t" r="r" b="b"/>
            <a:pathLst>
              <a:path w="10055860" h="414654">
                <a:moveTo>
                  <a:pt x="10055352" y="414527"/>
                </a:moveTo>
                <a:lnTo>
                  <a:pt x="0" y="414527"/>
                </a:lnTo>
                <a:lnTo>
                  <a:pt x="0" y="0"/>
                </a:lnTo>
                <a:lnTo>
                  <a:pt x="10055352" y="0"/>
                </a:lnTo>
                <a:lnTo>
                  <a:pt x="10055352" y="414527"/>
                </a:lnTo>
                <a:close/>
              </a:path>
            </a:pathLst>
          </a:custGeom>
          <a:solidFill>
            <a:srgbClr val="0070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16880" y="895635"/>
            <a:ext cx="5835011" cy="925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chemeClr val="tx1"/>
                </a:solidFill>
                <a:latin typeface="Gadugi"/>
                <a:cs typeface="Gadug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7832" y="1546352"/>
            <a:ext cx="5984875" cy="4389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9348164" y="6329732"/>
            <a:ext cx="154304" cy="186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chemeClr val="bg1"/>
                </a:solidFill>
                <a:latin typeface="Gadugi"/>
                <a:cs typeface="Gadugi"/>
              </a:defRPr>
            </a:lvl1pPr>
          </a:lstStyle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2.jpg"/><Relationship Id="rId4" Type="http://schemas.openxmlformats.org/officeDocument/2006/relationships/image" Target="../media/image22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ao.org/" TargetMode="External"/><Relationship Id="rId3" Type="http://schemas.openxmlformats.org/officeDocument/2006/relationships/hyperlink" Target="http://www.agricoop.nic.in/" TargetMode="External"/><Relationship Id="rId4" Type="http://schemas.openxmlformats.org/officeDocument/2006/relationships/hyperlink" Target="http://www.ijert.org/" TargetMode="External"/><Relationship Id="rId5" Type="http://schemas.openxmlformats.org/officeDocument/2006/relationships/image" Target="../media/image33.jpg"/><Relationship Id="rId6" Type="http://schemas.openxmlformats.org/officeDocument/2006/relationships/image" Target="../media/image34.jpg"/><Relationship Id="rId7" Type="http://schemas.openxmlformats.org/officeDocument/2006/relationships/image" Target="../media/image35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Relationship Id="rId4" Type="http://schemas.openxmlformats.org/officeDocument/2006/relationships/image" Target="../media/image16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Relationship Id="rId4" Type="http://schemas.openxmlformats.org/officeDocument/2006/relationships/image" Target="../media/image19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Relationship Id="rId4" Type="http://schemas.openxmlformats.org/officeDocument/2006/relationships/image" Target="../media/image22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Relationship Id="rId4" Type="http://schemas.openxmlformats.org/officeDocument/2006/relationships/image" Target="../media/image22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Relationship Id="rId4" Type="http://schemas.openxmlformats.org/officeDocument/2006/relationships/image" Target="../media/image22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2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Relationship Id="rId3" Type="http://schemas.openxmlformats.org/officeDocument/2006/relationships/image" Target="../media/image30.jpg"/><Relationship Id="rId4" Type="http://schemas.openxmlformats.org/officeDocument/2006/relationships/image" Target="../media/image22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5147" y="1421891"/>
            <a:ext cx="4360164" cy="460095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532075" y="2050833"/>
            <a:ext cx="2015489" cy="422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20" b="1">
                <a:latin typeface="Times New Roman"/>
                <a:cs typeface="Times New Roman"/>
              </a:rPr>
              <a:t>TITLE</a:t>
            </a:r>
            <a:r>
              <a:rPr dirty="0" sz="2600" spc="-105" b="1">
                <a:latin typeface="Times New Roman"/>
                <a:cs typeface="Times New Roman"/>
              </a:rPr>
              <a:t> </a:t>
            </a:r>
            <a:r>
              <a:rPr dirty="0" sz="2600" spc="-20" b="1">
                <a:latin typeface="Times New Roman"/>
                <a:cs typeface="Times New Roman"/>
              </a:rPr>
              <a:t>PAGE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412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50" b="1">
                <a:solidFill>
                  <a:srgbClr val="1F497C"/>
                </a:solidFill>
                <a:latin typeface="Times New Roman"/>
                <a:cs typeface="Times New Roman"/>
              </a:rPr>
              <a:t>ARTEMIS</a:t>
            </a:r>
            <a:r>
              <a:rPr dirty="0" sz="3250" spc="-204" b="1">
                <a:solidFill>
                  <a:srgbClr val="1F497C"/>
                </a:solidFill>
                <a:latin typeface="Times New Roman"/>
                <a:cs typeface="Times New Roman"/>
              </a:rPr>
              <a:t> </a:t>
            </a:r>
            <a:r>
              <a:rPr dirty="0" sz="3250" b="1">
                <a:solidFill>
                  <a:srgbClr val="1F497C"/>
                </a:solidFill>
                <a:latin typeface="Times New Roman"/>
                <a:cs typeface="Times New Roman"/>
              </a:rPr>
              <a:t>HACKATHON</a:t>
            </a:r>
            <a:r>
              <a:rPr dirty="0" sz="3250" spc="-170" b="1">
                <a:solidFill>
                  <a:srgbClr val="1F497C"/>
                </a:solidFill>
                <a:latin typeface="Times New Roman"/>
                <a:cs typeface="Times New Roman"/>
              </a:rPr>
              <a:t> </a:t>
            </a:r>
            <a:r>
              <a:rPr dirty="0" sz="3250" spc="-20" b="1">
                <a:solidFill>
                  <a:srgbClr val="1F497C"/>
                </a:solidFill>
                <a:latin typeface="Times New Roman"/>
                <a:cs typeface="Times New Roman"/>
              </a:rPr>
              <a:t>2026</a:t>
            </a:r>
            <a:endParaRPr sz="325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40875" y="3244075"/>
            <a:ext cx="5296535" cy="25444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8285" indent="-23558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8285" algn="l"/>
              </a:tabLst>
            </a:pPr>
            <a:r>
              <a:rPr dirty="0" sz="1950" b="1">
                <a:latin typeface="Arial"/>
                <a:cs typeface="Arial"/>
              </a:rPr>
              <a:t>Problem</a:t>
            </a:r>
            <a:r>
              <a:rPr dirty="0" sz="1950" spc="-114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Statement</a:t>
            </a:r>
            <a:r>
              <a:rPr dirty="0" sz="1950" spc="-85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No</a:t>
            </a:r>
            <a:r>
              <a:rPr dirty="0" sz="1950" spc="-5" b="1">
                <a:latin typeface="Arial"/>
                <a:cs typeface="Arial"/>
              </a:rPr>
              <a:t> </a:t>
            </a:r>
            <a:r>
              <a:rPr dirty="0" sz="1950" spc="-25" b="1">
                <a:latin typeface="Arial"/>
                <a:cs typeface="Arial"/>
              </a:rPr>
              <a:t>–1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90"/>
              </a:spcBef>
              <a:buFont typeface="Arial MT"/>
              <a:buChar char="•"/>
            </a:pPr>
            <a:endParaRPr sz="1950">
              <a:latin typeface="Arial"/>
              <a:cs typeface="Arial"/>
            </a:endParaRPr>
          </a:p>
          <a:p>
            <a:pPr marL="248285" marR="5080" indent="-2362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8285" algn="l"/>
              </a:tabLst>
            </a:pPr>
            <a:r>
              <a:rPr dirty="0" sz="1950" spc="-10" b="1">
                <a:latin typeface="Arial"/>
                <a:cs typeface="Arial"/>
              </a:rPr>
              <a:t>Problem</a:t>
            </a:r>
            <a:r>
              <a:rPr dirty="0" sz="1950" spc="-125" b="1">
                <a:latin typeface="Arial"/>
                <a:cs typeface="Arial"/>
              </a:rPr>
              <a:t> </a:t>
            </a:r>
            <a:r>
              <a:rPr dirty="0" sz="1950" spc="-10" b="1">
                <a:latin typeface="Arial"/>
                <a:cs typeface="Arial"/>
              </a:rPr>
              <a:t>Statement</a:t>
            </a:r>
            <a:r>
              <a:rPr dirty="0" sz="1950" spc="-105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Title-</a:t>
            </a:r>
            <a:r>
              <a:rPr dirty="0" sz="1950" spc="-5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Smart</a:t>
            </a:r>
            <a:r>
              <a:rPr dirty="0" sz="1950" spc="-20" b="1">
                <a:latin typeface="Arial"/>
                <a:cs typeface="Arial"/>
              </a:rPr>
              <a:t> </a:t>
            </a:r>
            <a:r>
              <a:rPr dirty="0" sz="1950" spc="-10" b="1">
                <a:latin typeface="Arial"/>
                <a:cs typeface="Arial"/>
              </a:rPr>
              <a:t>Agriculture </a:t>
            </a:r>
            <a:r>
              <a:rPr dirty="0" sz="1950" b="1">
                <a:latin typeface="Arial"/>
                <a:cs typeface="Arial"/>
              </a:rPr>
              <a:t>Monitoring</a:t>
            </a:r>
            <a:r>
              <a:rPr dirty="0" sz="1950" spc="285" b="1">
                <a:latin typeface="Arial"/>
                <a:cs typeface="Arial"/>
              </a:rPr>
              <a:t> </a:t>
            </a:r>
            <a:r>
              <a:rPr dirty="0" sz="1950" spc="-10" b="1">
                <a:latin typeface="Arial"/>
                <a:cs typeface="Arial"/>
              </a:rPr>
              <a:t>System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95"/>
              </a:spcBef>
              <a:buFont typeface="Arial MT"/>
              <a:buChar char="•"/>
            </a:pPr>
            <a:endParaRPr sz="1950">
              <a:latin typeface="Arial"/>
              <a:cs typeface="Arial"/>
            </a:endParaRPr>
          </a:p>
          <a:p>
            <a:pPr marL="248285" indent="-235585">
              <a:lnSpc>
                <a:spcPct val="100000"/>
              </a:lnSpc>
              <a:buFont typeface="Arial MT"/>
              <a:buChar char="•"/>
              <a:tabLst>
                <a:tab pos="248285" algn="l"/>
              </a:tabLst>
            </a:pPr>
            <a:r>
              <a:rPr dirty="0" sz="1950" b="1">
                <a:latin typeface="Arial"/>
                <a:cs typeface="Arial"/>
              </a:rPr>
              <a:t>PS</a:t>
            </a:r>
            <a:r>
              <a:rPr dirty="0" sz="1950" spc="-50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Category-</a:t>
            </a:r>
            <a:r>
              <a:rPr dirty="0" sz="1950" spc="-55" b="1">
                <a:latin typeface="Arial"/>
                <a:cs typeface="Arial"/>
              </a:rPr>
              <a:t> </a:t>
            </a:r>
            <a:r>
              <a:rPr dirty="0" sz="1950" spc="-10" b="1">
                <a:latin typeface="Arial"/>
                <a:cs typeface="Arial"/>
              </a:rPr>
              <a:t>Software/Hardware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5"/>
              </a:spcBef>
              <a:buFont typeface="Arial MT"/>
              <a:buChar char="•"/>
            </a:pPr>
            <a:endParaRPr sz="1950">
              <a:latin typeface="Arial"/>
              <a:cs typeface="Arial"/>
            </a:endParaRPr>
          </a:p>
          <a:p>
            <a:pPr marL="248285" indent="-235585">
              <a:lnSpc>
                <a:spcPct val="100000"/>
              </a:lnSpc>
              <a:buFont typeface="Arial MT"/>
              <a:buChar char="•"/>
              <a:tabLst>
                <a:tab pos="248285" algn="l"/>
              </a:tabLst>
            </a:pPr>
            <a:r>
              <a:rPr dirty="0" sz="1950" b="1">
                <a:latin typeface="Arial"/>
                <a:cs typeface="Arial"/>
              </a:rPr>
              <a:t>Team</a:t>
            </a:r>
            <a:r>
              <a:rPr dirty="0" sz="1950" spc="-95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Name</a:t>
            </a:r>
            <a:r>
              <a:rPr dirty="0" sz="1950" spc="-80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- Falcon</a:t>
            </a:r>
            <a:r>
              <a:rPr dirty="0" sz="1950" spc="-110" b="1">
                <a:latin typeface="Arial"/>
                <a:cs typeface="Arial"/>
              </a:rPr>
              <a:t> </a:t>
            </a:r>
            <a:r>
              <a:rPr dirty="0" sz="1950" spc="-25" b="1">
                <a:latin typeface="Arial"/>
                <a:cs typeface="Arial"/>
              </a:rPr>
              <a:t>1.1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7452" y="1168908"/>
            <a:ext cx="806195" cy="766571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6010656" y="1219200"/>
            <a:ext cx="3942715" cy="4776470"/>
            <a:chOff x="6010656" y="1219200"/>
            <a:chExt cx="3942715" cy="477647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9123" y="1219200"/>
              <a:ext cx="1085087" cy="92659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8721" y="2352548"/>
              <a:ext cx="2545006" cy="44399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80437" y="2796540"/>
              <a:ext cx="3001891" cy="45567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52153" y="3252216"/>
              <a:ext cx="3458775" cy="45567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21323" y="3707892"/>
              <a:ext cx="3919728" cy="91135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45352" y="4619244"/>
              <a:ext cx="3470339" cy="45567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73952" y="5074920"/>
              <a:ext cx="3013837" cy="45567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02552" y="5530596"/>
              <a:ext cx="2557335" cy="454151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6015228" y="2336291"/>
              <a:ext cx="3933825" cy="3655060"/>
            </a:xfrm>
            <a:custGeom>
              <a:avLst/>
              <a:gdLst/>
              <a:ahLst/>
              <a:cxnLst/>
              <a:rect l="l" t="t" r="r" b="b"/>
              <a:pathLst>
                <a:path w="3933825" h="3655060">
                  <a:moveTo>
                    <a:pt x="912875" y="0"/>
                  </a:moveTo>
                  <a:lnTo>
                    <a:pt x="3019043" y="0"/>
                  </a:lnTo>
                  <a:lnTo>
                    <a:pt x="3933443" y="1827275"/>
                  </a:lnTo>
                  <a:lnTo>
                    <a:pt x="3019043" y="3654552"/>
                  </a:lnTo>
                  <a:lnTo>
                    <a:pt x="912875" y="3654552"/>
                  </a:lnTo>
                  <a:lnTo>
                    <a:pt x="0" y="1827275"/>
                  </a:lnTo>
                  <a:lnTo>
                    <a:pt x="912875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162175" marR="5080" indent="-1704339">
              <a:lnSpc>
                <a:spcPct val="100000"/>
              </a:lnSpc>
              <a:spcBef>
                <a:spcPts val="100"/>
              </a:spcBef>
              <a:tabLst>
                <a:tab pos="2562225" algn="l"/>
                <a:tab pos="4155440" algn="l"/>
                <a:tab pos="4518660" algn="l"/>
              </a:tabLst>
            </a:pPr>
            <a:r>
              <a:rPr dirty="0" spc="160"/>
              <a:t>BUSINESS</a:t>
            </a:r>
            <a:r>
              <a:rPr dirty="0"/>
              <a:t>	</a:t>
            </a:r>
            <a:r>
              <a:rPr dirty="0" spc="100"/>
              <a:t>MODEL</a:t>
            </a:r>
            <a:r>
              <a:rPr dirty="0"/>
              <a:t>	</a:t>
            </a:r>
            <a:r>
              <a:rPr dirty="0" spc="-50"/>
              <a:t>/</a:t>
            </a:r>
            <a:r>
              <a:rPr dirty="0"/>
              <a:t>	</a:t>
            </a:r>
            <a:r>
              <a:rPr dirty="0" spc="120"/>
              <a:t>PROFIT </a:t>
            </a:r>
            <a:r>
              <a:rPr dirty="0"/>
              <a:t>ST</a:t>
            </a:r>
            <a:r>
              <a:rPr dirty="0" spc="-140"/>
              <a:t> </a:t>
            </a:r>
            <a:r>
              <a:rPr dirty="0" spc="175"/>
              <a:t>RATEGY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66372" y="2317448"/>
            <a:ext cx="7248525" cy="1466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4010" indent="-32131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34010" algn="l"/>
              </a:tabLst>
            </a:pPr>
            <a:r>
              <a:rPr dirty="0" sz="2300" spc="-10" b="1">
                <a:latin typeface="Calibri"/>
                <a:cs typeface="Calibri"/>
              </a:rPr>
              <a:t>Examples:</a:t>
            </a:r>
            <a:endParaRPr sz="2300">
              <a:latin typeface="Calibri"/>
              <a:cs typeface="Calibri"/>
            </a:endParaRPr>
          </a:p>
          <a:p>
            <a:pPr marL="334010" indent="-321310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334010" algn="l"/>
              </a:tabLst>
            </a:pPr>
            <a:r>
              <a:rPr dirty="0" sz="2300" spc="-45" b="1">
                <a:latin typeface="Calibri"/>
                <a:cs typeface="Calibri"/>
              </a:rPr>
              <a:t>Government:</a:t>
            </a:r>
            <a:r>
              <a:rPr dirty="0" sz="2300" spc="-35" b="1">
                <a:latin typeface="Calibri"/>
                <a:cs typeface="Calibri"/>
              </a:rPr>
              <a:t> </a:t>
            </a:r>
            <a:r>
              <a:rPr dirty="0" sz="2300" spc="-50">
                <a:latin typeface="Calibri"/>
                <a:cs typeface="Calibri"/>
              </a:rPr>
              <a:t>Large-</a:t>
            </a:r>
            <a:r>
              <a:rPr dirty="0" sz="2300" spc="-10">
                <a:latin typeface="Calibri"/>
                <a:cs typeface="Calibri"/>
              </a:rPr>
              <a:t>scale</a:t>
            </a:r>
            <a:r>
              <a:rPr dirty="0" sz="2300" spc="-75">
                <a:latin typeface="Calibri"/>
                <a:cs typeface="Calibri"/>
              </a:rPr>
              <a:t> </a:t>
            </a:r>
            <a:r>
              <a:rPr dirty="0" sz="2300" spc="-20">
                <a:latin typeface="Calibri"/>
                <a:cs typeface="Calibri"/>
              </a:rPr>
              <a:t>deployment</a:t>
            </a:r>
            <a:r>
              <a:rPr dirty="0" sz="2300" spc="-55">
                <a:latin typeface="Calibri"/>
                <a:cs typeface="Calibri"/>
              </a:rPr>
              <a:t> </a:t>
            </a:r>
            <a:r>
              <a:rPr dirty="0" sz="2300">
                <a:latin typeface="Calibri"/>
                <a:cs typeface="Calibri"/>
              </a:rPr>
              <a:t>in</a:t>
            </a:r>
            <a:r>
              <a:rPr dirty="0" sz="2300" spc="-70">
                <a:latin typeface="Calibri"/>
                <a:cs typeface="Calibri"/>
              </a:rPr>
              <a:t> </a:t>
            </a:r>
            <a:r>
              <a:rPr dirty="0" sz="2300" spc="-20">
                <a:latin typeface="Calibri"/>
                <a:cs typeface="Calibri"/>
              </a:rPr>
              <a:t>irrigation</a:t>
            </a:r>
            <a:r>
              <a:rPr dirty="0" sz="2300" spc="-50">
                <a:latin typeface="Calibri"/>
                <a:cs typeface="Calibri"/>
              </a:rPr>
              <a:t> </a:t>
            </a:r>
            <a:r>
              <a:rPr dirty="0" sz="2300" spc="-10">
                <a:latin typeface="Calibri"/>
                <a:cs typeface="Calibri"/>
              </a:rPr>
              <a:t>projects</a:t>
            </a:r>
            <a:r>
              <a:rPr dirty="0" sz="2300" spc="-10" b="1">
                <a:latin typeface="Calibri"/>
                <a:cs typeface="Calibri"/>
              </a:rPr>
              <a:t>.</a:t>
            </a:r>
            <a:endParaRPr sz="2300">
              <a:latin typeface="Calibri"/>
              <a:cs typeface="Calibri"/>
            </a:endParaRPr>
          </a:p>
          <a:p>
            <a:pPr marL="398145" indent="-38544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98145" algn="l"/>
              </a:tabLst>
            </a:pPr>
            <a:r>
              <a:rPr dirty="0" sz="2300" spc="-40" b="1">
                <a:latin typeface="Calibri"/>
                <a:cs typeface="Calibri"/>
              </a:rPr>
              <a:t>Farmers:</a:t>
            </a:r>
            <a:r>
              <a:rPr dirty="0" sz="2300" spc="-40">
                <a:latin typeface="Calibri"/>
                <a:cs typeface="Calibri"/>
              </a:rPr>
              <a:t>Affordable</a:t>
            </a:r>
            <a:r>
              <a:rPr dirty="0" sz="2300" spc="-60">
                <a:latin typeface="Calibri"/>
                <a:cs typeface="Calibri"/>
              </a:rPr>
              <a:t> </a:t>
            </a:r>
            <a:r>
              <a:rPr dirty="0" sz="2300">
                <a:latin typeface="Calibri"/>
                <a:cs typeface="Calibri"/>
              </a:rPr>
              <a:t>kits</a:t>
            </a:r>
            <a:r>
              <a:rPr dirty="0" sz="2300" spc="-40">
                <a:latin typeface="Calibri"/>
                <a:cs typeface="Calibri"/>
              </a:rPr>
              <a:t> </a:t>
            </a:r>
            <a:r>
              <a:rPr dirty="0" sz="2300">
                <a:latin typeface="Calibri"/>
                <a:cs typeface="Calibri"/>
              </a:rPr>
              <a:t>sold</a:t>
            </a:r>
            <a:r>
              <a:rPr dirty="0" sz="2300" spc="-70">
                <a:latin typeface="Calibri"/>
                <a:cs typeface="Calibri"/>
              </a:rPr>
              <a:t> </a:t>
            </a:r>
            <a:r>
              <a:rPr dirty="0" sz="2300" spc="-10">
                <a:latin typeface="Calibri"/>
                <a:cs typeface="Calibri"/>
              </a:rPr>
              <a:t>directly.</a:t>
            </a:r>
            <a:endParaRPr sz="2300">
              <a:latin typeface="Calibri"/>
              <a:cs typeface="Calibri"/>
            </a:endParaRPr>
          </a:p>
          <a:p>
            <a:pPr marL="398145" indent="-38544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98145" algn="l"/>
              </a:tabLst>
            </a:pPr>
            <a:r>
              <a:rPr dirty="0" sz="2300" spc="-20" b="1">
                <a:latin typeface="Calibri"/>
                <a:cs typeface="Calibri"/>
              </a:rPr>
              <a:t>Urban</a:t>
            </a:r>
            <a:r>
              <a:rPr dirty="0" sz="2300" spc="-114" b="1">
                <a:latin typeface="Calibri"/>
                <a:cs typeface="Calibri"/>
              </a:rPr>
              <a:t> </a:t>
            </a:r>
            <a:r>
              <a:rPr dirty="0" sz="2300" spc="-25" b="1">
                <a:latin typeface="Calibri"/>
                <a:cs typeface="Calibri"/>
              </a:rPr>
              <a:t>citizens:</a:t>
            </a:r>
            <a:r>
              <a:rPr dirty="0" sz="2300" spc="-25">
                <a:latin typeface="Calibri"/>
                <a:cs typeface="Calibri"/>
              </a:rPr>
              <a:t>Smart</a:t>
            </a:r>
            <a:r>
              <a:rPr dirty="0" sz="2300" spc="-15">
                <a:latin typeface="Calibri"/>
                <a:cs typeface="Calibri"/>
              </a:rPr>
              <a:t> </a:t>
            </a:r>
            <a:r>
              <a:rPr dirty="0" sz="2300" spc="-25">
                <a:latin typeface="Calibri"/>
                <a:cs typeface="Calibri"/>
              </a:rPr>
              <a:t>irrigation</a:t>
            </a:r>
            <a:r>
              <a:rPr dirty="0" sz="2300" spc="-60">
                <a:latin typeface="Calibri"/>
                <a:cs typeface="Calibri"/>
              </a:rPr>
              <a:t> </a:t>
            </a:r>
            <a:r>
              <a:rPr dirty="0" sz="2300">
                <a:latin typeface="Calibri"/>
                <a:cs typeface="Calibri"/>
              </a:rPr>
              <a:t>for</a:t>
            </a:r>
            <a:r>
              <a:rPr dirty="0" sz="2300" spc="-114">
                <a:latin typeface="Calibri"/>
                <a:cs typeface="Calibri"/>
              </a:rPr>
              <a:t> </a:t>
            </a:r>
            <a:r>
              <a:rPr dirty="0" sz="2300" spc="-10">
                <a:latin typeface="Calibri"/>
                <a:cs typeface="Calibri"/>
              </a:rPr>
              <a:t>gardens/parks.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452" y="1168908"/>
            <a:ext cx="806195" cy="76657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7488" y="1431036"/>
            <a:ext cx="752856" cy="59435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60564" y="1219200"/>
            <a:ext cx="993648" cy="803148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9282151" y="6329732"/>
            <a:ext cx="177165" cy="18605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950" spc="-10">
                <a:solidFill>
                  <a:srgbClr val="FFFFFF"/>
                </a:solidFill>
                <a:latin typeface="Gadugi"/>
                <a:cs typeface="Gadugi"/>
              </a:rPr>
              <a:t>1</a:t>
            </a:r>
            <a:r>
              <a:rPr dirty="0" sz="950" spc="-90">
                <a:solidFill>
                  <a:srgbClr val="FFFFFF"/>
                </a:solidFill>
                <a:latin typeface="Gadugi"/>
                <a:cs typeface="Gadugi"/>
              </a:rPr>
              <a:t> </a:t>
            </a:r>
            <a:r>
              <a:rPr dirty="0" sz="950" spc="-50">
                <a:solidFill>
                  <a:srgbClr val="FFFFFF"/>
                </a:solidFill>
                <a:latin typeface="Gadugi"/>
                <a:cs typeface="Gadugi"/>
              </a:rPr>
              <a:t>0</a:t>
            </a:r>
            <a:endParaRPr sz="950">
              <a:latin typeface="Gadugi"/>
              <a:cs typeface="Gadug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9060" y="656377"/>
            <a:ext cx="5685155" cy="4756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69490" algn="l"/>
              </a:tabLst>
            </a:pPr>
            <a:r>
              <a:rPr dirty="0" spc="-10" b="1">
                <a:latin typeface="Times New Roman"/>
                <a:cs typeface="Times New Roman"/>
              </a:rPr>
              <a:t>RESEARCH</a:t>
            </a:r>
            <a:r>
              <a:rPr dirty="0" b="1">
                <a:latin typeface="Times New Roman"/>
                <a:cs typeface="Times New Roman"/>
              </a:rPr>
              <a:t>	AND</a:t>
            </a:r>
            <a:r>
              <a:rPr dirty="0" spc="-95" b="1">
                <a:latin typeface="Times New Roman"/>
                <a:cs typeface="Times New Roman"/>
              </a:rPr>
              <a:t> </a:t>
            </a:r>
            <a:r>
              <a:rPr dirty="0" spc="-10" b="1">
                <a:latin typeface="Times New Roman"/>
                <a:cs typeface="Times New Roman"/>
              </a:rPr>
              <a:t>REFERENCES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180" algn="l"/>
              </a:tabLst>
            </a:pPr>
            <a:r>
              <a:rPr dirty="0" spc="-10"/>
              <a:t>Links:</a:t>
            </a:r>
          </a:p>
          <a:p>
            <a:pPr marL="297180" indent="-284480">
              <a:lnSpc>
                <a:spcPct val="100000"/>
              </a:lnSpc>
              <a:spcBef>
                <a:spcPts val="110"/>
              </a:spcBef>
              <a:buClr>
                <a:srgbClr val="000000"/>
              </a:buClr>
              <a:buChar char="•"/>
              <a:tabLst>
                <a:tab pos="297180" algn="l"/>
              </a:tabLst>
            </a:pPr>
            <a:r>
              <a:rPr dirty="0" u="sng" sz="2050" spc="-10" b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2"/>
              </a:rPr>
              <a:t>www.fao.org</a:t>
            </a:r>
            <a:endParaRPr sz="2050">
              <a:latin typeface="Arial MT"/>
              <a:cs typeface="Arial MT"/>
            </a:endParaRPr>
          </a:p>
          <a:p>
            <a:pPr marL="297180" indent="-284480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buChar char="•"/>
              <a:tabLst>
                <a:tab pos="297180" algn="l"/>
              </a:tabLst>
            </a:pPr>
            <a:r>
              <a:rPr dirty="0" u="sng" sz="2050" spc="-10" b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www.agricoop.nic.in</a:t>
            </a:r>
            <a:endParaRPr sz="2050">
              <a:latin typeface="Arial MT"/>
              <a:cs typeface="Arial MT"/>
            </a:endParaRPr>
          </a:p>
          <a:p>
            <a:pPr marL="297180" indent="-28448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Char char="•"/>
              <a:tabLst>
                <a:tab pos="297180" algn="l"/>
              </a:tabLst>
            </a:pPr>
            <a:r>
              <a:rPr dirty="0" u="sng" sz="2050" spc="-10" b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4"/>
              </a:rPr>
              <a:t>www.ijert.org</a:t>
            </a:r>
            <a:endParaRPr sz="2050">
              <a:latin typeface="Arial MT"/>
              <a:cs typeface="Arial MT"/>
            </a:endParaRPr>
          </a:p>
          <a:p>
            <a:pPr marL="297180" indent="-284480">
              <a:lnSpc>
                <a:spcPts val="2755"/>
              </a:lnSpc>
              <a:spcBef>
                <a:spcPts val="40"/>
              </a:spcBef>
              <a:buFont typeface="Arial MT"/>
              <a:buChar char="•"/>
              <a:tabLst>
                <a:tab pos="297180" algn="l"/>
              </a:tabLst>
            </a:pPr>
            <a:r>
              <a:rPr dirty="0" spc="-10"/>
              <a:t>Reference:</a:t>
            </a:r>
          </a:p>
          <a:p>
            <a:pPr marL="297180" marR="127635" indent="-285115">
              <a:lnSpc>
                <a:spcPts val="2500"/>
              </a:lnSpc>
              <a:spcBef>
                <a:spcPts val="45"/>
              </a:spcBef>
              <a:buChar char="•"/>
              <a:tabLst>
                <a:tab pos="297180" algn="l"/>
              </a:tabLst>
            </a:pPr>
            <a:r>
              <a:rPr dirty="0" sz="2050" b="0">
                <a:latin typeface="Arial MT"/>
                <a:cs typeface="Arial MT"/>
              </a:rPr>
              <a:t>Kumar,R.,et</a:t>
            </a:r>
            <a:r>
              <a:rPr dirty="0" sz="2050" spc="-20" b="0">
                <a:latin typeface="Arial MT"/>
                <a:cs typeface="Arial MT"/>
              </a:rPr>
              <a:t> </a:t>
            </a:r>
            <a:r>
              <a:rPr dirty="0" sz="2050" spc="-35" b="0">
                <a:latin typeface="Arial MT"/>
                <a:cs typeface="Arial MT"/>
              </a:rPr>
              <a:t>al.(2020)-</a:t>
            </a:r>
            <a:r>
              <a:rPr dirty="0" sz="2050" b="0">
                <a:latin typeface="Arial MT"/>
                <a:cs typeface="Arial MT"/>
              </a:rPr>
              <a:t>IOT</a:t>
            </a:r>
            <a:r>
              <a:rPr dirty="0" sz="2050" spc="10" b="0">
                <a:latin typeface="Arial MT"/>
                <a:cs typeface="Arial MT"/>
              </a:rPr>
              <a:t> </a:t>
            </a:r>
            <a:r>
              <a:rPr dirty="0" sz="2050" b="0">
                <a:latin typeface="Arial MT"/>
                <a:cs typeface="Arial MT"/>
              </a:rPr>
              <a:t>based</a:t>
            </a:r>
            <a:r>
              <a:rPr dirty="0" sz="2050" spc="-80" b="0">
                <a:latin typeface="Arial MT"/>
                <a:cs typeface="Arial MT"/>
              </a:rPr>
              <a:t> </a:t>
            </a:r>
            <a:r>
              <a:rPr dirty="0" sz="2050" b="0">
                <a:latin typeface="Arial MT"/>
                <a:cs typeface="Arial MT"/>
              </a:rPr>
              <a:t>smart</a:t>
            </a:r>
            <a:r>
              <a:rPr dirty="0" sz="2050" spc="20" b="0">
                <a:latin typeface="Arial MT"/>
                <a:cs typeface="Arial MT"/>
              </a:rPr>
              <a:t> </a:t>
            </a:r>
            <a:r>
              <a:rPr dirty="0" sz="2050" spc="-10" b="0">
                <a:latin typeface="Arial MT"/>
                <a:cs typeface="Arial MT"/>
              </a:rPr>
              <a:t>irrigation system,IJERT.</a:t>
            </a:r>
            <a:endParaRPr sz="2050">
              <a:latin typeface="Arial MT"/>
              <a:cs typeface="Arial MT"/>
            </a:endParaRPr>
          </a:p>
          <a:p>
            <a:pPr marL="297180" marR="276860" indent="-285115">
              <a:lnSpc>
                <a:spcPts val="2480"/>
              </a:lnSpc>
              <a:spcBef>
                <a:spcPts val="5"/>
              </a:spcBef>
              <a:buChar char="•"/>
              <a:tabLst>
                <a:tab pos="297180" algn="l"/>
              </a:tabLst>
            </a:pPr>
            <a:r>
              <a:rPr dirty="0" sz="2050" b="0">
                <a:latin typeface="Arial MT"/>
                <a:cs typeface="Arial MT"/>
              </a:rPr>
              <a:t>Food</a:t>
            </a:r>
            <a:r>
              <a:rPr dirty="0" sz="2050" spc="20" b="0">
                <a:latin typeface="Arial MT"/>
                <a:cs typeface="Arial MT"/>
              </a:rPr>
              <a:t> </a:t>
            </a:r>
            <a:r>
              <a:rPr dirty="0" sz="2050" b="0">
                <a:latin typeface="Arial MT"/>
                <a:cs typeface="Arial MT"/>
              </a:rPr>
              <a:t>and</a:t>
            </a:r>
            <a:r>
              <a:rPr dirty="0" sz="2050" spc="-65" b="0">
                <a:latin typeface="Arial MT"/>
                <a:cs typeface="Arial MT"/>
              </a:rPr>
              <a:t> </a:t>
            </a:r>
            <a:r>
              <a:rPr dirty="0" sz="2050" b="0">
                <a:latin typeface="Arial MT"/>
                <a:cs typeface="Arial MT"/>
              </a:rPr>
              <a:t>agriculture</a:t>
            </a:r>
            <a:r>
              <a:rPr dirty="0" sz="2050" spc="-20" b="0">
                <a:latin typeface="Arial MT"/>
                <a:cs typeface="Arial MT"/>
              </a:rPr>
              <a:t> </a:t>
            </a:r>
            <a:r>
              <a:rPr dirty="0" sz="2050" b="0">
                <a:latin typeface="Arial MT"/>
                <a:cs typeface="Arial MT"/>
              </a:rPr>
              <a:t>organization</a:t>
            </a:r>
            <a:r>
              <a:rPr dirty="0" sz="2050" spc="-65" b="0">
                <a:latin typeface="Arial MT"/>
                <a:cs typeface="Arial MT"/>
              </a:rPr>
              <a:t> </a:t>
            </a:r>
            <a:r>
              <a:rPr dirty="0" sz="2050" spc="-50" b="0">
                <a:latin typeface="Arial MT"/>
                <a:cs typeface="Arial MT"/>
              </a:rPr>
              <a:t>(FAO)-</a:t>
            </a:r>
            <a:r>
              <a:rPr dirty="0" sz="2050" spc="-10" b="0">
                <a:latin typeface="Arial MT"/>
                <a:cs typeface="Arial MT"/>
              </a:rPr>
              <a:t>Water </a:t>
            </a:r>
            <a:r>
              <a:rPr dirty="0" sz="2050" b="0">
                <a:latin typeface="Arial MT"/>
                <a:cs typeface="Arial MT"/>
              </a:rPr>
              <a:t>management</a:t>
            </a:r>
            <a:r>
              <a:rPr dirty="0" sz="2050" spc="-65" b="0">
                <a:latin typeface="Arial MT"/>
                <a:cs typeface="Arial MT"/>
              </a:rPr>
              <a:t> </a:t>
            </a:r>
            <a:r>
              <a:rPr dirty="0" sz="2050" b="0">
                <a:latin typeface="Arial MT"/>
                <a:cs typeface="Arial MT"/>
              </a:rPr>
              <a:t>in</a:t>
            </a:r>
            <a:r>
              <a:rPr dirty="0" sz="2050" spc="-100" b="0">
                <a:latin typeface="Arial MT"/>
                <a:cs typeface="Arial MT"/>
              </a:rPr>
              <a:t> </a:t>
            </a:r>
            <a:r>
              <a:rPr dirty="0" sz="2050" b="0">
                <a:latin typeface="Arial MT"/>
                <a:cs typeface="Arial MT"/>
              </a:rPr>
              <a:t>agriculture</a:t>
            </a:r>
            <a:r>
              <a:rPr dirty="0" sz="2050" spc="-100" b="0">
                <a:latin typeface="Arial MT"/>
                <a:cs typeface="Arial MT"/>
              </a:rPr>
              <a:t> </a:t>
            </a:r>
            <a:r>
              <a:rPr dirty="0" sz="2050" spc="-10" b="0">
                <a:latin typeface="Arial MT"/>
                <a:cs typeface="Arial MT"/>
              </a:rPr>
              <a:t>report.</a:t>
            </a:r>
            <a:endParaRPr sz="2050">
              <a:latin typeface="Arial MT"/>
              <a:cs typeface="Arial MT"/>
            </a:endParaRPr>
          </a:p>
          <a:p>
            <a:pPr marL="297180" indent="-284480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97180" algn="l"/>
              </a:tabLst>
            </a:pPr>
            <a:r>
              <a:rPr dirty="0" spc="-10"/>
              <a:t>Research:</a:t>
            </a:r>
          </a:p>
          <a:p>
            <a:pPr marL="296545" indent="-283845">
              <a:lnSpc>
                <a:spcPct val="100000"/>
              </a:lnSpc>
              <a:spcBef>
                <a:spcPts val="105"/>
              </a:spcBef>
              <a:buChar char="•"/>
              <a:tabLst>
                <a:tab pos="296545" algn="l"/>
              </a:tabLst>
            </a:pPr>
            <a:r>
              <a:rPr dirty="0" sz="2050" b="0">
                <a:latin typeface="Arial MT"/>
                <a:cs typeface="Arial MT"/>
              </a:rPr>
              <a:t>Reduce</a:t>
            </a:r>
            <a:r>
              <a:rPr dirty="0" sz="2050" spc="10" b="0">
                <a:latin typeface="Arial MT"/>
                <a:cs typeface="Arial MT"/>
              </a:rPr>
              <a:t> </a:t>
            </a:r>
            <a:r>
              <a:rPr dirty="0" sz="2050" b="0">
                <a:latin typeface="Arial MT"/>
                <a:cs typeface="Arial MT"/>
              </a:rPr>
              <a:t>water</a:t>
            </a:r>
            <a:r>
              <a:rPr dirty="0" sz="2050" spc="15" b="0">
                <a:latin typeface="Arial MT"/>
                <a:cs typeface="Arial MT"/>
              </a:rPr>
              <a:t> </a:t>
            </a:r>
            <a:r>
              <a:rPr dirty="0" sz="2050" b="0">
                <a:latin typeface="Arial MT"/>
                <a:cs typeface="Arial MT"/>
              </a:rPr>
              <a:t>usage</a:t>
            </a:r>
            <a:r>
              <a:rPr dirty="0" sz="2050" spc="-35" b="0">
                <a:latin typeface="Arial MT"/>
                <a:cs typeface="Arial MT"/>
              </a:rPr>
              <a:t> </a:t>
            </a:r>
            <a:r>
              <a:rPr dirty="0" sz="2050" b="0">
                <a:latin typeface="Arial MT"/>
                <a:cs typeface="Arial MT"/>
              </a:rPr>
              <a:t>by</a:t>
            </a:r>
            <a:r>
              <a:rPr dirty="0" sz="2050" spc="5" b="0">
                <a:latin typeface="Arial MT"/>
                <a:cs typeface="Arial MT"/>
              </a:rPr>
              <a:t> </a:t>
            </a:r>
            <a:r>
              <a:rPr dirty="0" sz="2050" spc="-50" b="0">
                <a:latin typeface="Arial MT"/>
                <a:cs typeface="Arial MT"/>
              </a:rPr>
              <a:t>30%-</a:t>
            </a:r>
            <a:r>
              <a:rPr dirty="0" sz="2050" spc="-20" b="0">
                <a:latin typeface="Arial MT"/>
                <a:cs typeface="Arial MT"/>
              </a:rPr>
              <a:t>40%.</a:t>
            </a:r>
            <a:endParaRPr sz="2050">
              <a:latin typeface="Arial MT"/>
              <a:cs typeface="Arial MT"/>
            </a:endParaRPr>
          </a:p>
          <a:p>
            <a:pPr marL="296545" indent="-283845">
              <a:lnSpc>
                <a:spcPct val="100000"/>
              </a:lnSpc>
              <a:spcBef>
                <a:spcPts val="95"/>
              </a:spcBef>
              <a:buChar char="•"/>
              <a:tabLst>
                <a:tab pos="296545" algn="l"/>
              </a:tabLst>
            </a:pPr>
            <a:r>
              <a:rPr dirty="0" sz="2050" b="0">
                <a:latin typeface="Arial MT"/>
                <a:cs typeface="Arial MT"/>
              </a:rPr>
              <a:t>Improve</a:t>
            </a:r>
            <a:r>
              <a:rPr dirty="0" sz="2050" spc="-5" b="0">
                <a:latin typeface="Arial MT"/>
                <a:cs typeface="Arial MT"/>
              </a:rPr>
              <a:t> </a:t>
            </a:r>
            <a:r>
              <a:rPr dirty="0" sz="2050" b="0">
                <a:latin typeface="Arial MT"/>
                <a:cs typeface="Arial MT"/>
              </a:rPr>
              <a:t>crop</a:t>
            </a:r>
            <a:r>
              <a:rPr dirty="0" sz="2050" spc="-5" b="0">
                <a:latin typeface="Arial MT"/>
                <a:cs typeface="Arial MT"/>
              </a:rPr>
              <a:t> </a:t>
            </a:r>
            <a:r>
              <a:rPr dirty="0" sz="2050" b="0">
                <a:latin typeface="Arial MT"/>
                <a:cs typeface="Arial MT"/>
              </a:rPr>
              <a:t>yield</a:t>
            </a:r>
            <a:r>
              <a:rPr dirty="0" sz="2050" spc="-20" b="0">
                <a:latin typeface="Arial MT"/>
                <a:cs typeface="Arial MT"/>
              </a:rPr>
              <a:t> </a:t>
            </a:r>
            <a:r>
              <a:rPr dirty="0" sz="2050" b="0">
                <a:latin typeface="Arial MT"/>
                <a:cs typeface="Arial MT"/>
              </a:rPr>
              <a:t>by</a:t>
            </a:r>
            <a:r>
              <a:rPr dirty="0" sz="2050" spc="10" b="0">
                <a:latin typeface="Arial MT"/>
                <a:cs typeface="Arial MT"/>
              </a:rPr>
              <a:t> </a:t>
            </a:r>
            <a:r>
              <a:rPr dirty="0" sz="2050" spc="-50" b="0">
                <a:latin typeface="Arial MT"/>
                <a:cs typeface="Arial MT"/>
              </a:rPr>
              <a:t>10%-</a:t>
            </a:r>
            <a:r>
              <a:rPr dirty="0" sz="2050" spc="-20" b="0">
                <a:latin typeface="Arial MT"/>
                <a:cs typeface="Arial MT"/>
              </a:rPr>
              <a:t>15%.</a:t>
            </a:r>
            <a:endParaRPr sz="2050">
              <a:latin typeface="Arial MT"/>
              <a:cs typeface="Arial MT"/>
            </a:endParaRPr>
          </a:p>
          <a:p>
            <a:pPr marL="296545" indent="-283845">
              <a:lnSpc>
                <a:spcPct val="100000"/>
              </a:lnSpc>
              <a:spcBef>
                <a:spcPts val="100"/>
              </a:spcBef>
              <a:buChar char="•"/>
              <a:tabLst>
                <a:tab pos="296545" algn="l"/>
              </a:tabLst>
            </a:pPr>
            <a:r>
              <a:rPr dirty="0" sz="2050" b="0">
                <a:latin typeface="Arial MT"/>
                <a:cs typeface="Arial MT"/>
              </a:rPr>
              <a:t>Minimize</a:t>
            </a:r>
            <a:r>
              <a:rPr dirty="0" sz="2050" spc="-30" b="0">
                <a:latin typeface="Arial MT"/>
                <a:cs typeface="Arial MT"/>
              </a:rPr>
              <a:t> </a:t>
            </a:r>
            <a:r>
              <a:rPr dirty="0" sz="2050" b="0">
                <a:latin typeface="Arial MT"/>
                <a:cs typeface="Arial MT"/>
              </a:rPr>
              <a:t>water</a:t>
            </a:r>
            <a:r>
              <a:rPr dirty="0" sz="2050" spc="-25" b="0">
                <a:latin typeface="Arial MT"/>
                <a:cs typeface="Arial MT"/>
              </a:rPr>
              <a:t> </a:t>
            </a:r>
            <a:r>
              <a:rPr dirty="0" sz="2050" b="0">
                <a:latin typeface="Arial MT"/>
                <a:cs typeface="Arial MT"/>
              </a:rPr>
              <a:t>wastage</a:t>
            </a:r>
            <a:r>
              <a:rPr dirty="0" sz="2050" spc="-70" b="0">
                <a:latin typeface="Arial MT"/>
                <a:cs typeface="Arial MT"/>
              </a:rPr>
              <a:t> </a:t>
            </a:r>
            <a:r>
              <a:rPr dirty="0" sz="2050" b="0">
                <a:latin typeface="Arial MT"/>
                <a:cs typeface="Arial MT"/>
              </a:rPr>
              <a:t>&amp;</a:t>
            </a:r>
            <a:r>
              <a:rPr dirty="0" sz="2050" spc="-50" b="0">
                <a:latin typeface="Arial MT"/>
                <a:cs typeface="Arial MT"/>
              </a:rPr>
              <a:t> </a:t>
            </a:r>
            <a:r>
              <a:rPr dirty="0" sz="2050" b="0">
                <a:latin typeface="Arial MT"/>
                <a:cs typeface="Arial MT"/>
              </a:rPr>
              <a:t>reduce</a:t>
            </a:r>
            <a:r>
              <a:rPr dirty="0" sz="2050" spc="-45" b="0">
                <a:latin typeface="Arial MT"/>
                <a:cs typeface="Arial MT"/>
              </a:rPr>
              <a:t> </a:t>
            </a:r>
            <a:r>
              <a:rPr dirty="0" sz="2050" b="0">
                <a:latin typeface="Arial MT"/>
                <a:cs typeface="Arial MT"/>
              </a:rPr>
              <a:t>manual</a:t>
            </a:r>
            <a:r>
              <a:rPr dirty="0" sz="2050" spc="-40" b="0">
                <a:latin typeface="Arial MT"/>
                <a:cs typeface="Arial MT"/>
              </a:rPr>
              <a:t> </a:t>
            </a:r>
            <a:r>
              <a:rPr dirty="0" sz="2050" spc="-10" b="0">
                <a:latin typeface="Arial MT"/>
                <a:cs typeface="Arial MT"/>
              </a:rPr>
              <a:t>labour</a:t>
            </a:r>
            <a:r>
              <a:rPr dirty="0" spc="-10" b="0">
                <a:latin typeface="Arial MT"/>
                <a:cs typeface="Arial MT"/>
              </a:rPr>
              <a:t>.</a:t>
            </a:r>
            <a:endParaRPr sz="2050">
              <a:latin typeface="Arial MT"/>
              <a:cs typeface="Arial MT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0876" y="783336"/>
            <a:ext cx="803147" cy="77723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07780" y="982980"/>
            <a:ext cx="748283" cy="59436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69707" y="829056"/>
            <a:ext cx="996695" cy="801623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9282151" y="6329732"/>
            <a:ext cx="177165" cy="18605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950" spc="-10">
                <a:solidFill>
                  <a:srgbClr val="FFFFFF"/>
                </a:solidFill>
                <a:latin typeface="Gadugi"/>
                <a:cs typeface="Gadugi"/>
              </a:rPr>
              <a:t>1</a:t>
            </a:r>
            <a:r>
              <a:rPr dirty="0" sz="950" spc="-90">
                <a:solidFill>
                  <a:srgbClr val="FFFFFF"/>
                </a:solidFill>
                <a:latin typeface="Gadugi"/>
                <a:cs typeface="Gadugi"/>
              </a:rPr>
              <a:t> </a:t>
            </a:r>
            <a:r>
              <a:rPr dirty="0" sz="950" spc="-50">
                <a:solidFill>
                  <a:srgbClr val="FFFFFF"/>
                </a:solidFill>
                <a:latin typeface="Gadugi"/>
                <a:cs typeface="Gadugi"/>
              </a:rPr>
              <a:t>1</a:t>
            </a:r>
            <a:endParaRPr sz="950">
              <a:latin typeface="Gadugi"/>
              <a:cs typeface="Gadug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1742" y="564849"/>
            <a:ext cx="4402455" cy="4756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18995" algn="l"/>
              </a:tabLst>
            </a:pPr>
            <a:r>
              <a:rPr dirty="0" spc="130"/>
              <a:t>PROB</a:t>
            </a:r>
            <a:r>
              <a:rPr dirty="0" spc="25"/>
              <a:t> </a:t>
            </a:r>
            <a:r>
              <a:rPr dirty="0" spc="35"/>
              <a:t>LEM</a:t>
            </a:r>
            <a:r>
              <a:rPr dirty="0"/>
              <a:t>	</a:t>
            </a:r>
            <a:r>
              <a:rPr dirty="0" spc="190"/>
              <a:t>STATEMENT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08279" y="1541780"/>
            <a:ext cx="9695815" cy="4564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860">
              <a:lnSpc>
                <a:spcPct val="100000"/>
              </a:lnSpc>
              <a:spcBef>
                <a:spcPts val="100"/>
              </a:spcBef>
            </a:pPr>
            <a:r>
              <a:rPr dirty="0" sz="2300" spc="-25" b="1">
                <a:latin typeface="Calibri"/>
                <a:cs typeface="Calibri"/>
              </a:rPr>
              <a:t>Describe</a:t>
            </a:r>
            <a:r>
              <a:rPr dirty="0" sz="2300" spc="-110" b="1">
                <a:latin typeface="Calibri"/>
                <a:cs typeface="Calibri"/>
              </a:rPr>
              <a:t> </a:t>
            </a:r>
            <a:r>
              <a:rPr dirty="0" sz="2300" spc="-10" b="1">
                <a:latin typeface="Calibri"/>
                <a:cs typeface="Calibri"/>
              </a:rPr>
              <a:t>the</a:t>
            </a:r>
            <a:r>
              <a:rPr dirty="0" sz="2300" spc="-90" b="1">
                <a:latin typeface="Calibri"/>
                <a:cs typeface="Calibri"/>
              </a:rPr>
              <a:t> </a:t>
            </a:r>
            <a:r>
              <a:rPr dirty="0" sz="2300" spc="-30" b="1">
                <a:latin typeface="Calibri"/>
                <a:cs typeface="Calibri"/>
              </a:rPr>
              <a:t>problem</a:t>
            </a:r>
            <a:r>
              <a:rPr dirty="0" sz="2300" spc="-60" b="1">
                <a:latin typeface="Calibri"/>
                <a:cs typeface="Calibri"/>
              </a:rPr>
              <a:t> </a:t>
            </a:r>
            <a:r>
              <a:rPr dirty="0" sz="2300" spc="-10" b="1">
                <a:latin typeface="Calibri"/>
                <a:cs typeface="Calibri"/>
              </a:rPr>
              <a:t>clearly:</a:t>
            </a:r>
            <a:endParaRPr sz="2300">
              <a:latin typeface="Calibri"/>
              <a:cs typeface="Calibri"/>
            </a:endParaRPr>
          </a:p>
          <a:p>
            <a:pPr marL="204470" indent="-181610">
              <a:lnSpc>
                <a:spcPct val="100000"/>
              </a:lnSpc>
              <a:spcBef>
                <a:spcPts val="120"/>
              </a:spcBef>
              <a:buChar char="•"/>
              <a:tabLst>
                <a:tab pos="204470" algn="l"/>
              </a:tabLst>
            </a:pPr>
            <a:r>
              <a:rPr dirty="0" sz="2050" spc="-40">
                <a:latin typeface="Calibri"/>
                <a:cs typeface="Calibri"/>
              </a:rPr>
              <a:t>Traditional</a:t>
            </a:r>
            <a:r>
              <a:rPr dirty="0" sz="2050" spc="-80">
                <a:latin typeface="Calibri"/>
                <a:cs typeface="Calibri"/>
              </a:rPr>
              <a:t> </a:t>
            </a:r>
            <a:r>
              <a:rPr dirty="0" sz="2050" spc="-20">
                <a:latin typeface="Calibri"/>
                <a:cs typeface="Calibri"/>
              </a:rPr>
              <a:t>irrigation</a:t>
            </a:r>
            <a:r>
              <a:rPr dirty="0" sz="2050" spc="-80">
                <a:latin typeface="Calibri"/>
                <a:cs typeface="Calibri"/>
              </a:rPr>
              <a:t> </a:t>
            </a:r>
            <a:r>
              <a:rPr dirty="0" sz="2050">
                <a:latin typeface="Calibri"/>
                <a:cs typeface="Calibri"/>
              </a:rPr>
              <a:t>wastes</a:t>
            </a:r>
            <a:r>
              <a:rPr dirty="0" sz="2050" spc="-50">
                <a:latin typeface="Calibri"/>
                <a:cs typeface="Calibri"/>
              </a:rPr>
              <a:t> </a:t>
            </a:r>
            <a:r>
              <a:rPr dirty="0" sz="2050">
                <a:latin typeface="Calibri"/>
                <a:cs typeface="Calibri"/>
              </a:rPr>
              <a:t>water</a:t>
            </a:r>
            <a:r>
              <a:rPr dirty="0" sz="2050" spc="-70">
                <a:latin typeface="Calibri"/>
                <a:cs typeface="Calibri"/>
              </a:rPr>
              <a:t> </a:t>
            </a:r>
            <a:r>
              <a:rPr dirty="0" sz="2050">
                <a:latin typeface="Calibri"/>
                <a:cs typeface="Calibri"/>
              </a:rPr>
              <a:t>due</a:t>
            </a:r>
            <a:r>
              <a:rPr dirty="0" sz="2050" spc="-100">
                <a:latin typeface="Calibri"/>
                <a:cs typeface="Calibri"/>
              </a:rPr>
              <a:t> </a:t>
            </a:r>
            <a:r>
              <a:rPr dirty="0" sz="2050" spc="-20">
                <a:latin typeface="Calibri"/>
                <a:cs typeface="Calibri"/>
              </a:rPr>
              <a:t>to</a:t>
            </a:r>
            <a:r>
              <a:rPr dirty="0" sz="2050" spc="-110">
                <a:latin typeface="Calibri"/>
                <a:cs typeface="Calibri"/>
              </a:rPr>
              <a:t> </a:t>
            </a:r>
            <a:r>
              <a:rPr dirty="0" sz="2050">
                <a:latin typeface="Calibri"/>
                <a:cs typeface="Calibri"/>
              </a:rPr>
              <a:t>fixed</a:t>
            </a:r>
            <a:r>
              <a:rPr dirty="0" sz="2050" spc="-80">
                <a:latin typeface="Calibri"/>
                <a:cs typeface="Calibri"/>
              </a:rPr>
              <a:t> </a:t>
            </a:r>
            <a:r>
              <a:rPr dirty="0" sz="2050" spc="-10">
                <a:latin typeface="Calibri"/>
                <a:cs typeface="Calibri"/>
              </a:rPr>
              <a:t>schedules.</a:t>
            </a:r>
            <a:endParaRPr sz="2050">
              <a:latin typeface="Calibri"/>
              <a:cs typeface="Calibri"/>
            </a:endParaRPr>
          </a:p>
          <a:p>
            <a:pPr marL="204470" indent="-181610">
              <a:lnSpc>
                <a:spcPts val="2430"/>
              </a:lnSpc>
              <a:spcBef>
                <a:spcPts val="50"/>
              </a:spcBef>
              <a:buChar char="•"/>
              <a:tabLst>
                <a:tab pos="204470" algn="l"/>
              </a:tabLst>
            </a:pPr>
            <a:r>
              <a:rPr dirty="0" sz="2050" spc="-10">
                <a:latin typeface="Calibri"/>
                <a:cs typeface="Calibri"/>
              </a:rPr>
              <a:t>Farmers</a:t>
            </a:r>
            <a:r>
              <a:rPr dirty="0" sz="2050" spc="-140">
                <a:latin typeface="Calibri"/>
                <a:cs typeface="Calibri"/>
              </a:rPr>
              <a:t> </a:t>
            </a:r>
            <a:r>
              <a:rPr dirty="0" sz="2050">
                <a:latin typeface="Calibri"/>
                <a:cs typeface="Calibri"/>
              </a:rPr>
              <a:t>struggle</a:t>
            </a:r>
            <a:r>
              <a:rPr dirty="0" sz="2050" spc="-30">
                <a:latin typeface="Calibri"/>
                <a:cs typeface="Calibri"/>
              </a:rPr>
              <a:t> </a:t>
            </a:r>
            <a:r>
              <a:rPr dirty="0" sz="2050" spc="-10">
                <a:latin typeface="Calibri"/>
                <a:cs typeface="Calibri"/>
              </a:rPr>
              <a:t>with</a:t>
            </a:r>
            <a:r>
              <a:rPr dirty="0" sz="2050" spc="-80">
                <a:latin typeface="Calibri"/>
                <a:cs typeface="Calibri"/>
              </a:rPr>
              <a:t> </a:t>
            </a:r>
            <a:r>
              <a:rPr dirty="0" sz="2050">
                <a:latin typeface="Calibri"/>
                <a:cs typeface="Calibri"/>
              </a:rPr>
              <a:t>water</a:t>
            </a:r>
            <a:r>
              <a:rPr dirty="0" sz="2050" spc="-75">
                <a:latin typeface="Calibri"/>
                <a:cs typeface="Calibri"/>
              </a:rPr>
              <a:t> </a:t>
            </a:r>
            <a:r>
              <a:rPr dirty="0" sz="2050" spc="-25">
                <a:latin typeface="Calibri"/>
                <a:cs typeface="Calibri"/>
              </a:rPr>
              <a:t>scarcity</a:t>
            </a:r>
            <a:r>
              <a:rPr dirty="0" sz="2050" spc="-120">
                <a:latin typeface="Calibri"/>
                <a:cs typeface="Calibri"/>
              </a:rPr>
              <a:t> </a:t>
            </a:r>
            <a:r>
              <a:rPr dirty="0" sz="2050">
                <a:latin typeface="Calibri"/>
                <a:cs typeface="Calibri"/>
              </a:rPr>
              <a:t>and</a:t>
            </a:r>
            <a:r>
              <a:rPr dirty="0" sz="2050" spc="-80">
                <a:latin typeface="Calibri"/>
                <a:cs typeface="Calibri"/>
              </a:rPr>
              <a:t> </a:t>
            </a:r>
            <a:r>
              <a:rPr dirty="0" sz="2050">
                <a:latin typeface="Calibri"/>
                <a:cs typeface="Calibri"/>
              </a:rPr>
              <a:t>high</a:t>
            </a:r>
            <a:r>
              <a:rPr dirty="0" sz="2050" spc="-65">
                <a:latin typeface="Calibri"/>
                <a:cs typeface="Calibri"/>
              </a:rPr>
              <a:t> </a:t>
            </a:r>
            <a:r>
              <a:rPr dirty="0" sz="2050" spc="-10">
                <a:latin typeface="Calibri"/>
                <a:cs typeface="Calibri"/>
              </a:rPr>
              <a:t>costs.</a:t>
            </a:r>
            <a:endParaRPr sz="2050">
              <a:latin typeface="Calibri"/>
              <a:cs typeface="Calibri"/>
            </a:endParaRPr>
          </a:p>
          <a:p>
            <a:pPr marL="204470" indent="-181610">
              <a:lnSpc>
                <a:spcPts val="2390"/>
              </a:lnSpc>
              <a:buChar char="•"/>
              <a:tabLst>
                <a:tab pos="204470" algn="l"/>
              </a:tabLst>
            </a:pPr>
            <a:r>
              <a:rPr dirty="0" sz="2050">
                <a:latin typeface="Calibri"/>
                <a:cs typeface="Calibri"/>
              </a:rPr>
              <a:t>Crops</a:t>
            </a:r>
            <a:r>
              <a:rPr dirty="0" sz="2050" spc="-95">
                <a:latin typeface="Calibri"/>
                <a:cs typeface="Calibri"/>
              </a:rPr>
              <a:t> </a:t>
            </a:r>
            <a:r>
              <a:rPr dirty="0" sz="2050">
                <a:latin typeface="Calibri"/>
                <a:cs typeface="Calibri"/>
              </a:rPr>
              <a:t>suffer</a:t>
            </a:r>
            <a:r>
              <a:rPr dirty="0" sz="2050" spc="-20">
                <a:latin typeface="Calibri"/>
                <a:cs typeface="Calibri"/>
              </a:rPr>
              <a:t> </a:t>
            </a:r>
            <a:r>
              <a:rPr dirty="0" sz="2050">
                <a:latin typeface="Calibri"/>
                <a:cs typeface="Calibri"/>
              </a:rPr>
              <a:t>from</a:t>
            </a:r>
            <a:r>
              <a:rPr dirty="0" sz="2050" spc="-70">
                <a:latin typeface="Calibri"/>
                <a:cs typeface="Calibri"/>
              </a:rPr>
              <a:t> </a:t>
            </a:r>
            <a:r>
              <a:rPr dirty="0" sz="2050" spc="-60">
                <a:latin typeface="Calibri"/>
                <a:cs typeface="Calibri"/>
              </a:rPr>
              <a:t>over-</a:t>
            </a:r>
            <a:r>
              <a:rPr dirty="0" sz="2050" spc="-10">
                <a:latin typeface="Calibri"/>
                <a:cs typeface="Calibri"/>
              </a:rPr>
              <a:t>irrigation</a:t>
            </a:r>
            <a:r>
              <a:rPr dirty="0" sz="2050" spc="-20">
                <a:latin typeface="Calibri"/>
                <a:cs typeface="Calibri"/>
              </a:rPr>
              <a:t> </a:t>
            </a:r>
            <a:r>
              <a:rPr dirty="0" sz="2050">
                <a:latin typeface="Calibri"/>
                <a:cs typeface="Calibri"/>
              </a:rPr>
              <a:t>or</a:t>
            </a:r>
            <a:r>
              <a:rPr dirty="0" sz="2050" spc="-85">
                <a:latin typeface="Calibri"/>
                <a:cs typeface="Calibri"/>
              </a:rPr>
              <a:t> </a:t>
            </a:r>
            <a:r>
              <a:rPr dirty="0" sz="2050" spc="-45">
                <a:latin typeface="Calibri"/>
                <a:cs typeface="Calibri"/>
              </a:rPr>
              <a:t>under-</a:t>
            </a:r>
            <a:r>
              <a:rPr dirty="0" sz="2050" spc="-10">
                <a:latin typeface="Calibri"/>
                <a:cs typeface="Calibri"/>
              </a:rPr>
              <a:t>irrigation.</a:t>
            </a:r>
            <a:endParaRPr sz="2050">
              <a:latin typeface="Calibri"/>
              <a:cs typeface="Calibri"/>
            </a:endParaRPr>
          </a:p>
          <a:p>
            <a:pPr marL="22860">
              <a:lnSpc>
                <a:spcPts val="2690"/>
              </a:lnSpc>
            </a:pPr>
            <a:r>
              <a:rPr dirty="0" sz="2300" b="1">
                <a:latin typeface="Calibri"/>
                <a:cs typeface="Calibri"/>
              </a:rPr>
              <a:t>Who</a:t>
            </a:r>
            <a:r>
              <a:rPr dirty="0" sz="2300" spc="-95" b="1">
                <a:latin typeface="Calibri"/>
                <a:cs typeface="Calibri"/>
              </a:rPr>
              <a:t> </a:t>
            </a:r>
            <a:r>
              <a:rPr dirty="0" sz="2300" spc="-10" b="1">
                <a:latin typeface="Calibri"/>
                <a:cs typeface="Calibri"/>
              </a:rPr>
              <a:t>faces</a:t>
            </a:r>
            <a:r>
              <a:rPr dirty="0" sz="2300" spc="-120" b="1">
                <a:latin typeface="Calibri"/>
                <a:cs typeface="Calibri"/>
              </a:rPr>
              <a:t> </a:t>
            </a:r>
            <a:r>
              <a:rPr dirty="0" sz="2300" spc="-10" b="1">
                <a:latin typeface="Calibri"/>
                <a:cs typeface="Calibri"/>
              </a:rPr>
              <a:t>this</a:t>
            </a:r>
            <a:r>
              <a:rPr dirty="0" sz="2300" spc="-125" b="1">
                <a:latin typeface="Calibri"/>
                <a:cs typeface="Calibri"/>
              </a:rPr>
              <a:t> </a:t>
            </a:r>
            <a:r>
              <a:rPr dirty="0" sz="2300" spc="-10" b="1">
                <a:latin typeface="Calibri"/>
                <a:cs typeface="Calibri"/>
              </a:rPr>
              <a:t>problem?</a:t>
            </a:r>
            <a:endParaRPr sz="2300">
              <a:latin typeface="Calibri"/>
              <a:cs typeface="Calibri"/>
            </a:endParaRPr>
          </a:p>
          <a:p>
            <a:pPr marL="167005" indent="-154305">
              <a:lnSpc>
                <a:spcPts val="2555"/>
              </a:lnSpc>
              <a:buSzPct val="104878"/>
              <a:buChar char="•"/>
              <a:tabLst>
                <a:tab pos="167005" algn="l"/>
              </a:tabLst>
            </a:pPr>
            <a:r>
              <a:rPr dirty="0" sz="2050">
                <a:latin typeface="Calibri"/>
                <a:cs typeface="Calibri"/>
              </a:rPr>
              <a:t>Farmers</a:t>
            </a:r>
            <a:r>
              <a:rPr dirty="0" sz="2050" spc="-10">
                <a:latin typeface="Calibri"/>
                <a:cs typeface="Calibri"/>
              </a:rPr>
              <a:t> </a:t>
            </a:r>
            <a:r>
              <a:rPr dirty="0" sz="2050" spc="-50">
                <a:latin typeface="Calibri"/>
                <a:cs typeface="Calibri"/>
              </a:rPr>
              <a:t>(small-</a:t>
            </a:r>
            <a:r>
              <a:rPr dirty="0" sz="2050">
                <a:latin typeface="Calibri"/>
                <a:cs typeface="Calibri"/>
              </a:rPr>
              <a:t>scale</a:t>
            </a:r>
            <a:r>
              <a:rPr dirty="0" sz="2050" spc="65">
                <a:latin typeface="Calibri"/>
                <a:cs typeface="Calibri"/>
              </a:rPr>
              <a:t> </a:t>
            </a:r>
            <a:r>
              <a:rPr dirty="0" sz="2050">
                <a:latin typeface="Calibri"/>
                <a:cs typeface="Calibri"/>
              </a:rPr>
              <a:t>and</a:t>
            </a:r>
            <a:r>
              <a:rPr dirty="0" sz="2050" spc="-20">
                <a:latin typeface="Calibri"/>
                <a:cs typeface="Calibri"/>
              </a:rPr>
              <a:t> </a:t>
            </a:r>
            <a:r>
              <a:rPr dirty="0" sz="2050" spc="-60">
                <a:latin typeface="Calibri"/>
                <a:cs typeface="Calibri"/>
              </a:rPr>
              <a:t>large-</a:t>
            </a:r>
            <a:r>
              <a:rPr dirty="0" sz="2050" spc="-10">
                <a:latin typeface="Calibri"/>
                <a:cs typeface="Calibri"/>
              </a:rPr>
              <a:t>scale).</a:t>
            </a:r>
            <a:endParaRPr sz="2050">
              <a:latin typeface="Calibri"/>
              <a:cs typeface="Calibri"/>
            </a:endParaRPr>
          </a:p>
          <a:p>
            <a:pPr marL="147320" indent="-133350">
              <a:lnSpc>
                <a:spcPts val="2430"/>
              </a:lnSpc>
              <a:spcBef>
                <a:spcPts val="25"/>
              </a:spcBef>
              <a:buSzPct val="92682"/>
              <a:buChar char="•"/>
              <a:tabLst>
                <a:tab pos="147320" algn="l"/>
              </a:tabLst>
            </a:pPr>
            <a:r>
              <a:rPr dirty="0" sz="2050" spc="-20">
                <a:latin typeface="Calibri"/>
                <a:cs typeface="Calibri"/>
              </a:rPr>
              <a:t>Agricultural</a:t>
            </a:r>
            <a:r>
              <a:rPr dirty="0" sz="2050" spc="-80">
                <a:latin typeface="Calibri"/>
                <a:cs typeface="Calibri"/>
              </a:rPr>
              <a:t> </a:t>
            </a:r>
            <a:r>
              <a:rPr dirty="0" sz="2050">
                <a:latin typeface="Calibri"/>
                <a:cs typeface="Calibri"/>
              </a:rPr>
              <a:t>communities</a:t>
            </a:r>
            <a:r>
              <a:rPr dirty="0" sz="2050" spc="-40">
                <a:latin typeface="Calibri"/>
                <a:cs typeface="Calibri"/>
              </a:rPr>
              <a:t> </a:t>
            </a:r>
            <a:r>
              <a:rPr dirty="0" sz="2050">
                <a:latin typeface="Calibri"/>
                <a:cs typeface="Calibri"/>
              </a:rPr>
              <a:t>in</a:t>
            </a:r>
            <a:r>
              <a:rPr dirty="0" sz="2050" spc="-45">
                <a:latin typeface="Calibri"/>
                <a:cs typeface="Calibri"/>
              </a:rPr>
              <a:t> </a:t>
            </a:r>
            <a:r>
              <a:rPr dirty="0" sz="2050" spc="-75">
                <a:latin typeface="Calibri"/>
                <a:cs typeface="Calibri"/>
              </a:rPr>
              <a:t>water-</a:t>
            </a:r>
            <a:r>
              <a:rPr dirty="0" sz="2050">
                <a:latin typeface="Calibri"/>
                <a:cs typeface="Calibri"/>
              </a:rPr>
              <a:t>scarce</a:t>
            </a:r>
            <a:r>
              <a:rPr dirty="0" sz="2050" spc="-55">
                <a:latin typeface="Calibri"/>
                <a:cs typeface="Calibri"/>
              </a:rPr>
              <a:t> </a:t>
            </a:r>
            <a:r>
              <a:rPr dirty="0" sz="2050" spc="-10">
                <a:latin typeface="Calibri"/>
                <a:cs typeface="Calibri"/>
              </a:rPr>
              <a:t>regions.</a:t>
            </a:r>
            <a:endParaRPr sz="2050">
              <a:latin typeface="Calibri"/>
              <a:cs typeface="Calibri"/>
            </a:endParaRPr>
          </a:p>
          <a:p>
            <a:pPr marL="147320" indent="-133350">
              <a:lnSpc>
                <a:spcPts val="2395"/>
              </a:lnSpc>
              <a:buSzPct val="92682"/>
              <a:buChar char="•"/>
              <a:tabLst>
                <a:tab pos="147320" algn="l"/>
              </a:tabLst>
            </a:pPr>
            <a:r>
              <a:rPr dirty="0" sz="2050" spc="-30">
                <a:latin typeface="Calibri"/>
                <a:cs typeface="Calibri"/>
              </a:rPr>
              <a:t>Governments</a:t>
            </a:r>
            <a:r>
              <a:rPr dirty="0" sz="2050" spc="-90">
                <a:latin typeface="Calibri"/>
                <a:cs typeface="Calibri"/>
              </a:rPr>
              <a:t> </a:t>
            </a:r>
            <a:r>
              <a:rPr dirty="0" sz="2050">
                <a:latin typeface="Calibri"/>
                <a:cs typeface="Calibri"/>
              </a:rPr>
              <a:t>managing</a:t>
            </a:r>
            <a:r>
              <a:rPr dirty="0" sz="2050" spc="-60">
                <a:latin typeface="Calibri"/>
                <a:cs typeface="Calibri"/>
              </a:rPr>
              <a:t> </a:t>
            </a:r>
            <a:r>
              <a:rPr dirty="0" sz="2050">
                <a:latin typeface="Calibri"/>
                <a:cs typeface="Calibri"/>
              </a:rPr>
              <a:t>water</a:t>
            </a:r>
            <a:r>
              <a:rPr dirty="0" sz="2050" spc="-80">
                <a:latin typeface="Calibri"/>
                <a:cs typeface="Calibri"/>
              </a:rPr>
              <a:t> </a:t>
            </a:r>
            <a:r>
              <a:rPr dirty="0" sz="2050" spc="-10">
                <a:latin typeface="Calibri"/>
                <a:cs typeface="Calibri"/>
              </a:rPr>
              <a:t>resources</a:t>
            </a:r>
            <a:r>
              <a:rPr dirty="0" sz="1950" spc="-10">
                <a:latin typeface="Calibri"/>
                <a:cs typeface="Calibri"/>
              </a:rPr>
              <a:t>.</a:t>
            </a:r>
            <a:endParaRPr sz="1950">
              <a:latin typeface="Calibri"/>
              <a:cs typeface="Calibri"/>
            </a:endParaRPr>
          </a:p>
          <a:p>
            <a:pPr marL="22860">
              <a:lnSpc>
                <a:spcPts val="2700"/>
              </a:lnSpc>
            </a:pPr>
            <a:r>
              <a:rPr dirty="0" sz="2300" spc="-35" b="1">
                <a:latin typeface="Calibri"/>
                <a:cs typeface="Calibri"/>
              </a:rPr>
              <a:t>Current</a:t>
            </a:r>
            <a:r>
              <a:rPr dirty="0" sz="2300" spc="-80" b="1">
                <a:latin typeface="Calibri"/>
                <a:cs typeface="Calibri"/>
              </a:rPr>
              <a:t> </a:t>
            </a:r>
            <a:r>
              <a:rPr dirty="0" sz="2300" spc="-10" b="1">
                <a:latin typeface="Calibri"/>
                <a:cs typeface="Calibri"/>
              </a:rPr>
              <a:t>challenges:</a:t>
            </a:r>
            <a:endParaRPr sz="2300">
              <a:latin typeface="Calibri"/>
              <a:cs typeface="Calibri"/>
            </a:endParaRPr>
          </a:p>
          <a:p>
            <a:pPr marL="167005" indent="-154305">
              <a:lnSpc>
                <a:spcPts val="2555"/>
              </a:lnSpc>
              <a:buSzPct val="104878"/>
              <a:buChar char="•"/>
              <a:tabLst>
                <a:tab pos="167005" algn="l"/>
              </a:tabLst>
            </a:pPr>
            <a:r>
              <a:rPr dirty="0" sz="2050">
                <a:latin typeface="Calibri"/>
                <a:cs typeface="Calibri"/>
              </a:rPr>
              <a:t>Lack</a:t>
            </a:r>
            <a:r>
              <a:rPr dirty="0" sz="2050" spc="-55">
                <a:latin typeface="Calibri"/>
                <a:cs typeface="Calibri"/>
              </a:rPr>
              <a:t> </a:t>
            </a:r>
            <a:r>
              <a:rPr dirty="0" sz="2050">
                <a:latin typeface="Calibri"/>
                <a:cs typeface="Calibri"/>
              </a:rPr>
              <a:t>of</a:t>
            </a:r>
            <a:r>
              <a:rPr dirty="0" sz="2050" spc="-75">
                <a:latin typeface="Calibri"/>
                <a:cs typeface="Calibri"/>
              </a:rPr>
              <a:t> </a:t>
            </a:r>
            <a:r>
              <a:rPr dirty="0" sz="2050" spc="-65">
                <a:latin typeface="Calibri"/>
                <a:cs typeface="Calibri"/>
              </a:rPr>
              <a:t>real-</a:t>
            </a:r>
            <a:r>
              <a:rPr dirty="0" sz="2050">
                <a:latin typeface="Calibri"/>
                <a:cs typeface="Calibri"/>
              </a:rPr>
              <a:t>time</a:t>
            </a:r>
            <a:r>
              <a:rPr dirty="0" sz="2050" spc="25">
                <a:latin typeface="Calibri"/>
                <a:cs typeface="Calibri"/>
              </a:rPr>
              <a:t> </a:t>
            </a:r>
            <a:r>
              <a:rPr dirty="0" sz="2050">
                <a:latin typeface="Calibri"/>
                <a:cs typeface="Calibri"/>
              </a:rPr>
              <a:t>soil</a:t>
            </a:r>
            <a:r>
              <a:rPr dirty="0" sz="2050" spc="-65">
                <a:latin typeface="Calibri"/>
                <a:cs typeface="Calibri"/>
              </a:rPr>
              <a:t> </a:t>
            </a:r>
            <a:r>
              <a:rPr dirty="0" sz="2050">
                <a:latin typeface="Calibri"/>
                <a:cs typeface="Calibri"/>
              </a:rPr>
              <a:t>moisture</a:t>
            </a:r>
            <a:r>
              <a:rPr dirty="0" sz="2050" spc="-60">
                <a:latin typeface="Calibri"/>
                <a:cs typeface="Calibri"/>
              </a:rPr>
              <a:t> </a:t>
            </a:r>
            <a:r>
              <a:rPr dirty="0" sz="2050" spc="-10">
                <a:latin typeface="Calibri"/>
                <a:cs typeface="Calibri"/>
              </a:rPr>
              <a:t>monitoring.</a:t>
            </a:r>
            <a:endParaRPr sz="2050">
              <a:latin typeface="Calibri"/>
              <a:cs typeface="Calibri"/>
            </a:endParaRPr>
          </a:p>
          <a:p>
            <a:pPr marL="147320" indent="-133350">
              <a:lnSpc>
                <a:spcPts val="2430"/>
              </a:lnSpc>
              <a:spcBef>
                <a:spcPts val="30"/>
              </a:spcBef>
              <a:buSzPct val="92682"/>
              <a:buChar char="•"/>
              <a:tabLst>
                <a:tab pos="147320" algn="l"/>
              </a:tabLst>
            </a:pPr>
            <a:r>
              <a:rPr dirty="0" sz="2050">
                <a:latin typeface="Calibri"/>
                <a:cs typeface="Calibri"/>
              </a:rPr>
              <a:t>High</a:t>
            </a:r>
            <a:r>
              <a:rPr dirty="0" sz="2050" spc="-75">
                <a:latin typeface="Calibri"/>
                <a:cs typeface="Calibri"/>
              </a:rPr>
              <a:t> </a:t>
            </a:r>
            <a:r>
              <a:rPr dirty="0" sz="2050">
                <a:latin typeface="Calibri"/>
                <a:cs typeface="Calibri"/>
              </a:rPr>
              <a:t>labor</a:t>
            </a:r>
            <a:r>
              <a:rPr dirty="0" sz="2050" spc="-80">
                <a:latin typeface="Calibri"/>
                <a:cs typeface="Calibri"/>
              </a:rPr>
              <a:t> </a:t>
            </a:r>
            <a:r>
              <a:rPr dirty="0" sz="2050">
                <a:latin typeface="Calibri"/>
                <a:cs typeface="Calibri"/>
              </a:rPr>
              <a:t>and</a:t>
            </a:r>
            <a:r>
              <a:rPr dirty="0" sz="2050" spc="-105">
                <a:latin typeface="Calibri"/>
                <a:cs typeface="Calibri"/>
              </a:rPr>
              <a:t> </a:t>
            </a:r>
            <a:r>
              <a:rPr dirty="0" sz="2050">
                <a:latin typeface="Calibri"/>
                <a:cs typeface="Calibri"/>
              </a:rPr>
              <a:t>energy</a:t>
            </a:r>
            <a:r>
              <a:rPr dirty="0" sz="2050" spc="-85">
                <a:latin typeface="Calibri"/>
                <a:cs typeface="Calibri"/>
              </a:rPr>
              <a:t> </a:t>
            </a:r>
            <a:r>
              <a:rPr dirty="0" sz="2050" spc="-10">
                <a:latin typeface="Calibri"/>
                <a:cs typeface="Calibri"/>
              </a:rPr>
              <a:t>costs.</a:t>
            </a:r>
            <a:endParaRPr sz="2050">
              <a:latin typeface="Calibri"/>
              <a:cs typeface="Calibri"/>
            </a:endParaRPr>
          </a:p>
          <a:p>
            <a:pPr marL="147320" indent="-133350">
              <a:lnSpc>
                <a:spcPts val="2430"/>
              </a:lnSpc>
              <a:buSzPct val="92682"/>
              <a:buChar char="•"/>
              <a:tabLst>
                <a:tab pos="147320" algn="l"/>
              </a:tabLst>
            </a:pPr>
            <a:r>
              <a:rPr dirty="0" sz="2050" spc="-30">
                <a:latin typeface="Calibri"/>
                <a:cs typeface="Calibri"/>
              </a:rPr>
              <a:t>Environmental</a:t>
            </a:r>
            <a:r>
              <a:rPr dirty="0" sz="2050" spc="-80">
                <a:latin typeface="Calibri"/>
                <a:cs typeface="Calibri"/>
              </a:rPr>
              <a:t> </a:t>
            </a:r>
            <a:r>
              <a:rPr dirty="0" sz="2050">
                <a:latin typeface="Calibri"/>
                <a:cs typeface="Calibri"/>
              </a:rPr>
              <a:t>damage</a:t>
            </a:r>
            <a:r>
              <a:rPr dirty="0" sz="2050" spc="15">
                <a:latin typeface="Calibri"/>
                <a:cs typeface="Calibri"/>
              </a:rPr>
              <a:t> </a:t>
            </a:r>
            <a:r>
              <a:rPr dirty="0" sz="2050">
                <a:latin typeface="Calibri"/>
                <a:cs typeface="Calibri"/>
              </a:rPr>
              <a:t>(soil</a:t>
            </a:r>
            <a:r>
              <a:rPr dirty="0" sz="2050" spc="-80">
                <a:latin typeface="Calibri"/>
                <a:cs typeface="Calibri"/>
              </a:rPr>
              <a:t> </a:t>
            </a:r>
            <a:r>
              <a:rPr dirty="0" sz="2050" spc="-20">
                <a:latin typeface="Calibri"/>
                <a:cs typeface="Calibri"/>
              </a:rPr>
              <a:t>erosion,</a:t>
            </a:r>
            <a:r>
              <a:rPr dirty="0" sz="2050" spc="-75">
                <a:latin typeface="Calibri"/>
                <a:cs typeface="Calibri"/>
              </a:rPr>
              <a:t> </a:t>
            </a:r>
            <a:r>
              <a:rPr dirty="0" sz="2050" spc="-10">
                <a:latin typeface="Calibri"/>
                <a:cs typeface="Calibri"/>
              </a:rPr>
              <a:t>salinity).</a:t>
            </a:r>
            <a:endParaRPr sz="2050">
              <a:latin typeface="Calibri"/>
              <a:cs typeface="Calibri"/>
            </a:endParaRPr>
          </a:p>
          <a:p>
            <a:pPr marL="22860" marR="5080">
              <a:lnSpc>
                <a:spcPts val="2560"/>
              </a:lnSpc>
              <a:spcBef>
                <a:spcPts val="275"/>
              </a:spcBef>
            </a:pPr>
            <a:r>
              <a:rPr dirty="0" sz="2300" spc="-65" b="1">
                <a:latin typeface="Calibri"/>
                <a:cs typeface="Calibri"/>
              </a:rPr>
              <a:t>Real-</a:t>
            </a:r>
            <a:r>
              <a:rPr dirty="0" sz="2300" spc="-10" b="1">
                <a:latin typeface="Calibri"/>
                <a:cs typeface="Calibri"/>
              </a:rPr>
              <a:t>world</a:t>
            </a:r>
            <a:r>
              <a:rPr dirty="0" sz="2300" spc="-145" b="1">
                <a:latin typeface="Calibri"/>
                <a:cs typeface="Calibri"/>
              </a:rPr>
              <a:t> </a:t>
            </a:r>
            <a:r>
              <a:rPr dirty="0" sz="2300" spc="-40" b="1">
                <a:latin typeface="Calibri"/>
                <a:cs typeface="Calibri"/>
              </a:rPr>
              <a:t>relevance:</a:t>
            </a:r>
            <a:r>
              <a:rPr dirty="0" sz="1950" spc="-40" b="1">
                <a:latin typeface="Calibri"/>
                <a:cs typeface="Calibri"/>
              </a:rPr>
              <a:t>•</a:t>
            </a:r>
            <a:r>
              <a:rPr dirty="0" sz="2050" spc="-40">
                <a:latin typeface="Calibri"/>
                <a:cs typeface="Calibri"/>
              </a:rPr>
              <a:t>Agriculture</a:t>
            </a:r>
            <a:r>
              <a:rPr dirty="0" sz="2050" spc="60">
                <a:latin typeface="Calibri"/>
                <a:cs typeface="Calibri"/>
              </a:rPr>
              <a:t> </a:t>
            </a:r>
            <a:r>
              <a:rPr dirty="0" sz="2050" spc="-10">
                <a:latin typeface="Calibri"/>
                <a:cs typeface="Calibri"/>
              </a:rPr>
              <a:t>consumes</a:t>
            </a:r>
            <a:r>
              <a:rPr dirty="0" sz="2050" spc="-140">
                <a:latin typeface="Calibri"/>
                <a:cs typeface="Calibri"/>
              </a:rPr>
              <a:t> </a:t>
            </a:r>
            <a:r>
              <a:rPr dirty="0" sz="2050">
                <a:latin typeface="Calibri"/>
                <a:cs typeface="Calibri"/>
              </a:rPr>
              <a:t>~70%</a:t>
            </a:r>
            <a:r>
              <a:rPr dirty="0" sz="2050" spc="-85">
                <a:latin typeface="Calibri"/>
                <a:cs typeface="Calibri"/>
              </a:rPr>
              <a:t> </a:t>
            </a:r>
            <a:r>
              <a:rPr dirty="0" sz="2050">
                <a:latin typeface="Calibri"/>
                <a:cs typeface="Calibri"/>
              </a:rPr>
              <a:t>of</a:t>
            </a:r>
            <a:r>
              <a:rPr dirty="0" sz="2050" spc="-80">
                <a:latin typeface="Calibri"/>
                <a:cs typeface="Calibri"/>
              </a:rPr>
              <a:t> </a:t>
            </a:r>
            <a:r>
              <a:rPr dirty="0" sz="2050">
                <a:latin typeface="Calibri"/>
                <a:cs typeface="Calibri"/>
              </a:rPr>
              <a:t>freshwater</a:t>
            </a:r>
            <a:r>
              <a:rPr dirty="0" sz="2050" spc="-50">
                <a:latin typeface="Calibri"/>
                <a:cs typeface="Calibri"/>
              </a:rPr>
              <a:t> </a:t>
            </a:r>
            <a:r>
              <a:rPr dirty="0" sz="2050" spc="-10">
                <a:latin typeface="Calibri"/>
                <a:cs typeface="Calibri"/>
              </a:rPr>
              <a:t>globally.</a:t>
            </a:r>
            <a:r>
              <a:rPr dirty="0" sz="2050" spc="5">
                <a:latin typeface="Calibri"/>
                <a:cs typeface="Calibri"/>
              </a:rPr>
              <a:t> </a:t>
            </a:r>
            <a:r>
              <a:rPr dirty="0" sz="2050">
                <a:latin typeface="Calibri"/>
                <a:cs typeface="Calibri"/>
              </a:rPr>
              <a:t>Smart</a:t>
            </a:r>
            <a:r>
              <a:rPr dirty="0" sz="2050" spc="-105">
                <a:latin typeface="Calibri"/>
                <a:cs typeface="Calibri"/>
              </a:rPr>
              <a:t> </a:t>
            </a:r>
            <a:r>
              <a:rPr dirty="0" sz="2050" spc="-10">
                <a:latin typeface="Calibri"/>
                <a:cs typeface="Calibri"/>
              </a:rPr>
              <a:t>irrigation can</a:t>
            </a:r>
            <a:r>
              <a:rPr dirty="0" sz="2050" spc="-125">
                <a:latin typeface="Calibri"/>
                <a:cs typeface="Calibri"/>
              </a:rPr>
              <a:t> </a:t>
            </a:r>
            <a:r>
              <a:rPr dirty="0" sz="2050" spc="-10">
                <a:latin typeface="Calibri"/>
                <a:cs typeface="Calibri"/>
              </a:rPr>
              <a:t>reduce</a:t>
            </a:r>
            <a:r>
              <a:rPr dirty="0" sz="2050" spc="-80">
                <a:latin typeface="Calibri"/>
                <a:cs typeface="Calibri"/>
              </a:rPr>
              <a:t> </a:t>
            </a:r>
            <a:r>
              <a:rPr dirty="0" sz="2050">
                <a:latin typeface="Calibri"/>
                <a:cs typeface="Calibri"/>
              </a:rPr>
              <a:t>waste</a:t>
            </a:r>
            <a:r>
              <a:rPr dirty="0" sz="2050" spc="-40">
                <a:latin typeface="Calibri"/>
                <a:cs typeface="Calibri"/>
              </a:rPr>
              <a:t> </a:t>
            </a:r>
            <a:r>
              <a:rPr dirty="0" sz="2050" spc="-10">
                <a:latin typeface="Calibri"/>
                <a:cs typeface="Calibri"/>
              </a:rPr>
              <a:t>,</a:t>
            </a:r>
            <a:r>
              <a:rPr dirty="0" sz="2050" spc="-105">
                <a:latin typeface="Calibri"/>
                <a:cs typeface="Calibri"/>
              </a:rPr>
              <a:t> </a:t>
            </a:r>
            <a:r>
              <a:rPr dirty="0" sz="2050" spc="-10">
                <a:latin typeface="Calibri"/>
                <a:cs typeface="Calibri"/>
              </a:rPr>
              <a:t>improve</a:t>
            </a:r>
            <a:r>
              <a:rPr dirty="0" sz="2050" spc="-100">
                <a:latin typeface="Calibri"/>
                <a:cs typeface="Calibri"/>
              </a:rPr>
              <a:t> </a:t>
            </a:r>
            <a:r>
              <a:rPr dirty="0" sz="2050">
                <a:latin typeface="Calibri"/>
                <a:cs typeface="Calibri"/>
              </a:rPr>
              <a:t>yield,</a:t>
            </a:r>
            <a:r>
              <a:rPr dirty="0" sz="2050" spc="-25">
                <a:latin typeface="Calibri"/>
                <a:cs typeface="Calibri"/>
              </a:rPr>
              <a:t> </a:t>
            </a:r>
            <a:r>
              <a:rPr dirty="0" sz="2050" spc="-10">
                <a:latin typeface="Calibri"/>
                <a:cs typeface="Calibri"/>
              </a:rPr>
              <a:t>and</a:t>
            </a:r>
            <a:r>
              <a:rPr dirty="0" sz="2050" spc="-120">
                <a:latin typeface="Calibri"/>
                <a:cs typeface="Calibri"/>
              </a:rPr>
              <a:t> </a:t>
            </a:r>
            <a:r>
              <a:rPr dirty="0" sz="2050" spc="-10">
                <a:latin typeface="Calibri"/>
                <a:cs typeface="Calibri"/>
              </a:rPr>
              <a:t>support</a:t>
            </a:r>
            <a:r>
              <a:rPr dirty="0" sz="2050" spc="-114">
                <a:latin typeface="Calibri"/>
                <a:cs typeface="Calibri"/>
              </a:rPr>
              <a:t> </a:t>
            </a:r>
            <a:r>
              <a:rPr dirty="0" sz="2050" spc="-10">
                <a:latin typeface="Calibri"/>
                <a:cs typeface="Calibri"/>
              </a:rPr>
              <a:t>sustainability.</a:t>
            </a:r>
            <a:endParaRPr sz="205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888" y="708660"/>
            <a:ext cx="835151" cy="79705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9180" y="832104"/>
            <a:ext cx="748283" cy="59131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15200" y="699516"/>
            <a:ext cx="1060703" cy="856487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9373564" y="6328262"/>
            <a:ext cx="90805" cy="18605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950" spc="-50">
                <a:solidFill>
                  <a:srgbClr val="FFFFFF"/>
                </a:solidFill>
                <a:latin typeface="Gadugi"/>
                <a:cs typeface="Gadugi"/>
              </a:rPr>
              <a:t>2</a:t>
            </a:r>
            <a:endParaRPr sz="950">
              <a:latin typeface="Gadugi"/>
              <a:cs typeface="Gadug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886" y="897099"/>
            <a:ext cx="4269105" cy="4756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55215" algn="l"/>
              </a:tabLst>
            </a:pPr>
            <a:r>
              <a:rPr dirty="0" spc="175"/>
              <a:t>PROPOSED</a:t>
            </a:r>
            <a:r>
              <a:rPr dirty="0"/>
              <a:t>	</a:t>
            </a:r>
            <a:r>
              <a:rPr dirty="0" spc="105"/>
              <a:t>SOLUTION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0875" y="2210858"/>
            <a:ext cx="8387080" cy="3984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latin typeface="Calibri"/>
                <a:cs typeface="Calibri"/>
              </a:rPr>
              <a:t>Explain</a:t>
            </a:r>
            <a:r>
              <a:rPr dirty="0" sz="2600" spc="-9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clearly: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2300" spc="-40" b="1">
                <a:latin typeface="Calibri"/>
                <a:cs typeface="Calibri"/>
              </a:rPr>
              <a:t>Your</a:t>
            </a:r>
            <a:r>
              <a:rPr dirty="0" sz="2300" spc="-114" b="1">
                <a:latin typeface="Calibri"/>
                <a:cs typeface="Calibri"/>
              </a:rPr>
              <a:t> </a:t>
            </a:r>
            <a:r>
              <a:rPr dirty="0" sz="2300" spc="-10" b="1">
                <a:latin typeface="Calibri"/>
                <a:cs typeface="Calibri"/>
              </a:rPr>
              <a:t>concept:</a:t>
            </a:r>
            <a:endParaRPr sz="2300">
              <a:latin typeface="Calibri"/>
              <a:cs typeface="Calibri"/>
            </a:endParaRPr>
          </a:p>
          <a:p>
            <a:pPr marL="289560" indent="-276860">
              <a:lnSpc>
                <a:spcPts val="2670"/>
              </a:lnSpc>
              <a:spcBef>
                <a:spcPts val="110"/>
              </a:spcBef>
              <a:buSzPct val="102222"/>
              <a:buChar char="•"/>
              <a:tabLst>
                <a:tab pos="289560" algn="l"/>
              </a:tabLst>
            </a:pPr>
            <a:r>
              <a:rPr dirty="0" sz="2250" spc="-35">
                <a:latin typeface="Calibri"/>
                <a:cs typeface="Calibri"/>
              </a:rPr>
              <a:t>IOT-</a:t>
            </a:r>
            <a:r>
              <a:rPr dirty="0" sz="2250">
                <a:latin typeface="Calibri"/>
                <a:cs typeface="Calibri"/>
              </a:rPr>
              <a:t>based</a:t>
            </a:r>
            <a:r>
              <a:rPr dirty="0" sz="2250" spc="-55"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smart</a:t>
            </a:r>
            <a:r>
              <a:rPr dirty="0" sz="2250" spc="-80">
                <a:latin typeface="Calibri"/>
                <a:cs typeface="Calibri"/>
              </a:rPr>
              <a:t> </a:t>
            </a:r>
            <a:r>
              <a:rPr dirty="0" sz="2250" spc="-20">
                <a:latin typeface="Calibri"/>
                <a:cs typeface="Calibri"/>
              </a:rPr>
              <a:t>Agriculture</a:t>
            </a:r>
            <a:r>
              <a:rPr dirty="0" sz="2250" spc="-85">
                <a:latin typeface="Calibri"/>
                <a:cs typeface="Calibri"/>
              </a:rPr>
              <a:t> </a:t>
            </a:r>
            <a:r>
              <a:rPr dirty="0" sz="2250" spc="-10">
                <a:latin typeface="Calibri"/>
                <a:cs typeface="Calibri"/>
              </a:rPr>
              <a:t>Monitoring</a:t>
            </a:r>
            <a:r>
              <a:rPr dirty="0" sz="2250" spc="-90">
                <a:latin typeface="Calibri"/>
                <a:cs typeface="Calibri"/>
              </a:rPr>
              <a:t> </a:t>
            </a:r>
            <a:r>
              <a:rPr dirty="0" sz="2250" spc="-10">
                <a:latin typeface="Calibri"/>
                <a:cs typeface="Calibri"/>
              </a:rPr>
              <a:t>system.</a:t>
            </a:r>
            <a:endParaRPr sz="2250">
              <a:latin typeface="Calibri"/>
              <a:cs typeface="Calibri"/>
            </a:endParaRPr>
          </a:p>
          <a:p>
            <a:pPr marL="12700">
              <a:lnSpc>
                <a:spcPts val="2640"/>
              </a:lnSpc>
            </a:pPr>
            <a:r>
              <a:rPr dirty="0" sz="2300" b="1">
                <a:latin typeface="Calibri"/>
                <a:cs typeface="Calibri"/>
              </a:rPr>
              <a:t>How</a:t>
            </a:r>
            <a:r>
              <a:rPr dirty="0" sz="2300" spc="-95" b="1">
                <a:latin typeface="Calibri"/>
                <a:cs typeface="Calibri"/>
              </a:rPr>
              <a:t> </a:t>
            </a:r>
            <a:r>
              <a:rPr dirty="0" sz="2300" b="1">
                <a:latin typeface="Calibri"/>
                <a:cs typeface="Calibri"/>
              </a:rPr>
              <a:t>it</a:t>
            </a:r>
            <a:r>
              <a:rPr dirty="0" sz="2300" spc="-80" b="1">
                <a:latin typeface="Calibri"/>
                <a:cs typeface="Calibri"/>
              </a:rPr>
              <a:t> </a:t>
            </a:r>
            <a:r>
              <a:rPr dirty="0" sz="2300" b="1">
                <a:latin typeface="Calibri"/>
                <a:cs typeface="Calibri"/>
              </a:rPr>
              <a:t>works</a:t>
            </a:r>
            <a:r>
              <a:rPr dirty="0" sz="2300" spc="-120" b="1">
                <a:latin typeface="Calibri"/>
                <a:cs typeface="Calibri"/>
              </a:rPr>
              <a:t> </a:t>
            </a:r>
            <a:r>
              <a:rPr dirty="0" sz="2300" b="1">
                <a:latin typeface="Calibri"/>
                <a:cs typeface="Calibri"/>
              </a:rPr>
              <a:t>(high</a:t>
            </a:r>
            <a:r>
              <a:rPr dirty="0" sz="2300" spc="-120" b="1">
                <a:latin typeface="Calibri"/>
                <a:cs typeface="Calibri"/>
              </a:rPr>
              <a:t> </a:t>
            </a:r>
            <a:r>
              <a:rPr dirty="0" sz="2300" spc="-10" b="1">
                <a:latin typeface="Calibri"/>
                <a:cs typeface="Calibri"/>
              </a:rPr>
              <a:t>level):</a:t>
            </a:r>
            <a:endParaRPr sz="2300">
              <a:latin typeface="Calibri"/>
              <a:cs typeface="Calibri"/>
            </a:endParaRPr>
          </a:p>
          <a:p>
            <a:pPr lvl="1" marL="347345" indent="-203835">
              <a:lnSpc>
                <a:spcPts val="3090"/>
              </a:lnSpc>
              <a:buSzPct val="117777"/>
              <a:buChar char="•"/>
              <a:tabLst>
                <a:tab pos="347345" algn="l"/>
              </a:tabLst>
            </a:pPr>
            <a:r>
              <a:rPr dirty="0" sz="2250">
                <a:latin typeface="Calibri"/>
                <a:cs typeface="Calibri"/>
              </a:rPr>
              <a:t>Collect</a:t>
            </a:r>
            <a:r>
              <a:rPr dirty="0" sz="2250" spc="-70"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Data</a:t>
            </a:r>
            <a:r>
              <a:rPr dirty="0" sz="2250" spc="-30"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from</a:t>
            </a:r>
            <a:r>
              <a:rPr dirty="0" sz="2250" spc="15">
                <a:latin typeface="Calibri"/>
                <a:cs typeface="Calibri"/>
              </a:rPr>
              <a:t> </a:t>
            </a:r>
            <a:r>
              <a:rPr dirty="0" sz="2250" spc="-20">
                <a:latin typeface="Calibri"/>
                <a:cs typeface="Calibri"/>
              </a:rPr>
              <a:t>Sensors</a:t>
            </a:r>
            <a:r>
              <a:rPr dirty="0" sz="2250" spc="-110"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→</a:t>
            </a:r>
            <a:r>
              <a:rPr dirty="0" sz="2250" spc="-45">
                <a:latin typeface="Calibri"/>
                <a:cs typeface="Calibri"/>
              </a:rPr>
              <a:t> </a:t>
            </a:r>
            <a:r>
              <a:rPr dirty="0" sz="2250" spc="-35">
                <a:latin typeface="Calibri"/>
                <a:cs typeface="Calibri"/>
              </a:rPr>
              <a:t>ESP32</a:t>
            </a:r>
            <a:r>
              <a:rPr dirty="0" sz="2250" spc="-114"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→</a:t>
            </a:r>
            <a:r>
              <a:rPr dirty="0" sz="2250" spc="-5">
                <a:latin typeface="Calibri"/>
                <a:cs typeface="Calibri"/>
              </a:rPr>
              <a:t> </a:t>
            </a:r>
            <a:r>
              <a:rPr dirty="0" sz="2250" spc="-10">
                <a:latin typeface="Calibri"/>
                <a:cs typeface="Calibri"/>
              </a:rPr>
              <a:t>Monitoring</a:t>
            </a:r>
            <a:endParaRPr sz="2250">
              <a:latin typeface="Calibri"/>
              <a:cs typeface="Calibri"/>
            </a:endParaRPr>
          </a:p>
          <a:p>
            <a:pPr marL="143510">
              <a:lnSpc>
                <a:spcPct val="100000"/>
              </a:lnSpc>
              <a:spcBef>
                <a:spcPts val="495"/>
              </a:spcBef>
            </a:pPr>
            <a:r>
              <a:rPr dirty="0" sz="2300" spc="-10" b="1">
                <a:latin typeface="Calibri"/>
                <a:cs typeface="Calibri"/>
              </a:rPr>
              <a:t>Main</a:t>
            </a:r>
            <a:r>
              <a:rPr dirty="0" sz="2300" spc="-100" b="1">
                <a:latin typeface="Calibri"/>
                <a:cs typeface="Calibri"/>
              </a:rPr>
              <a:t> </a:t>
            </a:r>
            <a:r>
              <a:rPr dirty="0" sz="2300" spc="-10" b="1">
                <a:latin typeface="Calibri"/>
                <a:cs typeface="Calibri"/>
              </a:rPr>
              <a:t>features:</a:t>
            </a:r>
            <a:endParaRPr sz="2300">
              <a:latin typeface="Calibri"/>
              <a:cs typeface="Calibri"/>
            </a:endParaRPr>
          </a:p>
          <a:p>
            <a:pPr lvl="1" marL="249554" indent="-148590">
              <a:lnSpc>
                <a:spcPct val="100000"/>
              </a:lnSpc>
              <a:spcBef>
                <a:spcPts val="10"/>
              </a:spcBef>
              <a:buSzPct val="91111"/>
              <a:buChar char="•"/>
              <a:tabLst>
                <a:tab pos="249554" algn="l"/>
              </a:tabLst>
            </a:pPr>
            <a:r>
              <a:rPr dirty="0" sz="2250" spc="-25">
                <a:latin typeface="Calibri"/>
                <a:cs typeface="Calibri"/>
              </a:rPr>
              <a:t>Automated</a:t>
            </a:r>
            <a:r>
              <a:rPr dirty="0" sz="2250" spc="-165">
                <a:latin typeface="Calibri"/>
                <a:cs typeface="Calibri"/>
              </a:rPr>
              <a:t> </a:t>
            </a:r>
            <a:r>
              <a:rPr dirty="0" sz="2250" spc="-10">
                <a:latin typeface="Calibri"/>
                <a:cs typeface="Calibri"/>
              </a:rPr>
              <a:t>water</a:t>
            </a:r>
            <a:r>
              <a:rPr dirty="0" sz="2250" spc="-70">
                <a:latin typeface="Calibri"/>
                <a:cs typeface="Calibri"/>
              </a:rPr>
              <a:t> </a:t>
            </a:r>
            <a:r>
              <a:rPr dirty="0" sz="2250" spc="-10">
                <a:latin typeface="Calibri"/>
                <a:cs typeface="Calibri"/>
              </a:rPr>
              <a:t>control</a:t>
            </a:r>
            <a:r>
              <a:rPr dirty="0" sz="2250" spc="-125">
                <a:latin typeface="Calibri"/>
                <a:cs typeface="Calibri"/>
              </a:rPr>
              <a:t> </a:t>
            </a:r>
            <a:r>
              <a:rPr dirty="0" sz="2250" spc="-10">
                <a:latin typeface="Calibri"/>
                <a:cs typeface="Calibri"/>
              </a:rPr>
              <a:t>based</a:t>
            </a:r>
            <a:r>
              <a:rPr dirty="0" sz="2250" spc="-85"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on</a:t>
            </a:r>
            <a:r>
              <a:rPr dirty="0" sz="2250" spc="-20">
                <a:latin typeface="Calibri"/>
                <a:cs typeface="Calibri"/>
              </a:rPr>
              <a:t> </a:t>
            </a:r>
            <a:r>
              <a:rPr dirty="0" sz="2250" spc="-45">
                <a:latin typeface="Calibri"/>
                <a:cs typeface="Calibri"/>
              </a:rPr>
              <a:t>Soi</a:t>
            </a:r>
            <a:r>
              <a:rPr dirty="0" sz="2250" spc="-195">
                <a:latin typeface="Calibri"/>
                <a:cs typeface="Calibri"/>
              </a:rPr>
              <a:t> </a:t>
            </a:r>
            <a:r>
              <a:rPr dirty="0" sz="2250" spc="-10">
                <a:latin typeface="Calibri"/>
                <a:cs typeface="Calibri"/>
              </a:rPr>
              <a:t>Moisture.</a:t>
            </a:r>
            <a:endParaRPr sz="2250">
              <a:latin typeface="Calibri"/>
              <a:cs typeface="Calibri"/>
            </a:endParaRPr>
          </a:p>
          <a:p>
            <a:pPr lvl="1" marL="249554" indent="-148590">
              <a:lnSpc>
                <a:spcPct val="100000"/>
              </a:lnSpc>
              <a:buSzPct val="91111"/>
              <a:buChar char="•"/>
              <a:tabLst>
                <a:tab pos="249554" algn="l"/>
              </a:tabLst>
            </a:pPr>
            <a:r>
              <a:rPr dirty="0" sz="2250">
                <a:latin typeface="Calibri"/>
                <a:cs typeface="Calibri"/>
              </a:rPr>
              <a:t>Mobile</a:t>
            </a:r>
            <a:r>
              <a:rPr dirty="0" sz="2250" spc="-90">
                <a:latin typeface="Calibri"/>
                <a:cs typeface="Calibri"/>
              </a:rPr>
              <a:t> </a:t>
            </a:r>
            <a:r>
              <a:rPr dirty="0" sz="2250" spc="-35">
                <a:latin typeface="Calibri"/>
                <a:cs typeface="Calibri"/>
              </a:rPr>
              <a:t>app/dashboard</a:t>
            </a:r>
            <a:r>
              <a:rPr dirty="0" sz="2250" spc="-125"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for</a:t>
            </a:r>
            <a:r>
              <a:rPr dirty="0" sz="2250" spc="-20">
                <a:latin typeface="Calibri"/>
                <a:cs typeface="Calibri"/>
              </a:rPr>
              <a:t> </a:t>
            </a:r>
            <a:r>
              <a:rPr dirty="0" sz="2250" spc="-10">
                <a:latin typeface="Calibri"/>
                <a:cs typeface="Calibri"/>
              </a:rPr>
              <a:t>farmers.</a:t>
            </a:r>
            <a:endParaRPr sz="2250">
              <a:latin typeface="Calibri"/>
              <a:cs typeface="Calibri"/>
            </a:endParaRPr>
          </a:p>
          <a:p>
            <a:pPr lvl="1" marL="247650" marR="5080" indent="-147320">
              <a:lnSpc>
                <a:spcPct val="100000"/>
              </a:lnSpc>
              <a:buSzPct val="91111"/>
              <a:buChar char="•"/>
              <a:tabLst>
                <a:tab pos="250190" algn="l"/>
              </a:tabLst>
            </a:pPr>
            <a:r>
              <a:rPr dirty="0" sz="2250">
                <a:latin typeface="Calibri"/>
                <a:cs typeface="Calibri"/>
              </a:rPr>
              <a:t>Fire</a:t>
            </a:r>
            <a:r>
              <a:rPr dirty="0" sz="2250" spc="-110"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alert</a:t>
            </a:r>
            <a:r>
              <a:rPr dirty="0" sz="2250" spc="-125"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due</a:t>
            </a:r>
            <a:r>
              <a:rPr dirty="0" sz="2250" spc="-110"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to</a:t>
            </a:r>
            <a:r>
              <a:rPr dirty="0" sz="2250" spc="-110"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fire</a:t>
            </a:r>
            <a:r>
              <a:rPr dirty="0" sz="2250" spc="-65"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in</a:t>
            </a:r>
            <a:r>
              <a:rPr dirty="0" sz="2250" spc="-105"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crop</a:t>
            </a:r>
            <a:r>
              <a:rPr dirty="0" sz="2250" spc="-80"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field</a:t>
            </a:r>
            <a:r>
              <a:rPr dirty="0" sz="2250" spc="-80"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and</a:t>
            </a:r>
            <a:r>
              <a:rPr dirty="0" sz="2250" spc="-80"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Real</a:t>
            </a:r>
            <a:r>
              <a:rPr dirty="0" sz="2250" spc="-90"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time</a:t>
            </a:r>
            <a:r>
              <a:rPr dirty="0" sz="2250" spc="-110">
                <a:latin typeface="Calibri"/>
                <a:cs typeface="Calibri"/>
              </a:rPr>
              <a:t> </a:t>
            </a:r>
            <a:r>
              <a:rPr dirty="0" sz="2250" spc="-30">
                <a:latin typeface="Calibri"/>
                <a:cs typeface="Calibri"/>
              </a:rPr>
              <a:t>notification</a:t>
            </a:r>
            <a:r>
              <a:rPr dirty="0" sz="2250" spc="-80"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of</a:t>
            </a:r>
            <a:r>
              <a:rPr dirty="0" sz="2250" spc="-80"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all</a:t>
            </a:r>
            <a:r>
              <a:rPr dirty="0" sz="2250" spc="-114">
                <a:latin typeface="Calibri"/>
                <a:cs typeface="Calibri"/>
              </a:rPr>
              <a:t> </a:t>
            </a:r>
            <a:r>
              <a:rPr dirty="0" sz="2250" spc="-10">
                <a:latin typeface="Calibri"/>
                <a:cs typeface="Calibri"/>
              </a:rPr>
              <a:t>sensor </a:t>
            </a:r>
            <a:r>
              <a:rPr dirty="0" sz="2250" spc="-10">
                <a:latin typeface="Calibri"/>
                <a:cs typeface="Calibri"/>
              </a:rPr>
              <a:t>	</a:t>
            </a:r>
            <a:r>
              <a:rPr dirty="0" sz="2250" spc="-35">
                <a:latin typeface="Calibri"/>
                <a:cs typeface="Calibri"/>
              </a:rPr>
              <a:t>data(Temp,Humidity,soil</a:t>
            </a:r>
            <a:r>
              <a:rPr dirty="0" sz="2250" spc="90">
                <a:latin typeface="Calibri"/>
                <a:cs typeface="Calibri"/>
              </a:rPr>
              <a:t> </a:t>
            </a:r>
            <a:r>
              <a:rPr dirty="0" sz="2250" spc="-10">
                <a:latin typeface="Calibri"/>
                <a:cs typeface="Calibri"/>
              </a:rPr>
              <a:t>moisture)</a:t>
            </a:r>
            <a:endParaRPr sz="2250">
              <a:latin typeface="Calibri"/>
              <a:cs typeface="Calibri"/>
            </a:endParaRPr>
          </a:p>
          <a:p>
            <a:pPr lvl="1" marL="306705" indent="-180340">
              <a:lnSpc>
                <a:spcPct val="100000"/>
              </a:lnSpc>
              <a:buChar char="•"/>
              <a:tabLst>
                <a:tab pos="306705" algn="l"/>
              </a:tabLst>
            </a:pPr>
            <a:r>
              <a:rPr dirty="0" sz="2250">
                <a:latin typeface="Calibri"/>
                <a:cs typeface="Calibri"/>
              </a:rPr>
              <a:t>Uses</a:t>
            </a:r>
            <a:r>
              <a:rPr dirty="0" sz="2250" spc="-15">
                <a:latin typeface="Calibri"/>
                <a:cs typeface="Calibri"/>
              </a:rPr>
              <a:t> </a:t>
            </a:r>
            <a:r>
              <a:rPr dirty="0" sz="2250">
                <a:latin typeface="Calibri"/>
                <a:cs typeface="Calibri"/>
              </a:rPr>
              <a:t>solar</a:t>
            </a:r>
            <a:r>
              <a:rPr dirty="0" sz="2250" spc="45">
                <a:latin typeface="Calibri"/>
                <a:cs typeface="Calibri"/>
              </a:rPr>
              <a:t> </a:t>
            </a:r>
            <a:r>
              <a:rPr dirty="0" sz="2250" spc="-50">
                <a:latin typeface="Calibri"/>
                <a:cs typeface="Calibri"/>
              </a:rPr>
              <a:t>energy-</a:t>
            </a:r>
            <a:r>
              <a:rPr dirty="0" sz="2250" spc="-35">
                <a:latin typeface="Calibri"/>
                <a:cs typeface="Calibri"/>
              </a:rPr>
              <a:t>efficient</a:t>
            </a:r>
            <a:r>
              <a:rPr dirty="0" sz="2250" spc="-170">
                <a:latin typeface="Calibri"/>
                <a:cs typeface="Calibri"/>
              </a:rPr>
              <a:t> </a:t>
            </a:r>
            <a:r>
              <a:rPr dirty="0" sz="2250" spc="-10">
                <a:latin typeface="Calibri"/>
                <a:cs typeface="Calibri"/>
              </a:rPr>
              <a:t>operation.</a:t>
            </a:r>
            <a:endParaRPr sz="225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452" y="1168908"/>
            <a:ext cx="806195" cy="76657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7488" y="1431036"/>
            <a:ext cx="752856" cy="59435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98080" y="1219200"/>
            <a:ext cx="1056131" cy="856487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50"/>
              <a:t>3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0837" y="790376"/>
            <a:ext cx="4425950" cy="4756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5" b="1">
                <a:latin typeface="Times New Roman"/>
                <a:cs typeface="Times New Roman"/>
              </a:rPr>
              <a:t>TECHNICAL</a:t>
            </a:r>
            <a:r>
              <a:rPr dirty="0" spc="-270" b="1">
                <a:latin typeface="Times New Roman"/>
                <a:cs typeface="Times New Roman"/>
              </a:rPr>
              <a:t> </a:t>
            </a:r>
            <a:r>
              <a:rPr dirty="0" spc="-10" b="1">
                <a:latin typeface="Times New Roman"/>
                <a:cs typeface="Times New Roman"/>
              </a:rPr>
              <a:t>APPROACH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452" y="757427"/>
            <a:ext cx="806195" cy="76657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7488" y="1019555"/>
            <a:ext cx="752856" cy="59436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60564" y="812291"/>
            <a:ext cx="993648" cy="80162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58035" y="1538779"/>
            <a:ext cx="9321165" cy="4408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10" b="1">
                <a:latin typeface="Arial"/>
                <a:cs typeface="Arial"/>
              </a:rPr>
              <a:t>Technology:</a:t>
            </a:r>
            <a:endParaRPr sz="2300">
              <a:latin typeface="Arial"/>
              <a:cs typeface="Arial"/>
            </a:endParaRPr>
          </a:p>
          <a:p>
            <a:pPr algn="just" marL="352425" marR="964565" indent="-268605">
              <a:lnSpc>
                <a:spcPct val="98000"/>
              </a:lnSpc>
              <a:spcBef>
                <a:spcPts val="105"/>
              </a:spcBef>
              <a:buChar char="•"/>
              <a:tabLst>
                <a:tab pos="352425" algn="l"/>
              </a:tabLst>
            </a:pPr>
            <a:r>
              <a:rPr dirty="0" sz="2250">
                <a:latin typeface="Arial MT"/>
                <a:cs typeface="Arial MT"/>
              </a:rPr>
              <a:t>For</a:t>
            </a:r>
            <a:r>
              <a:rPr dirty="0" sz="2250" spc="-11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hardware</a:t>
            </a:r>
            <a:r>
              <a:rPr dirty="0" sz="2250" spc="-110">
                <a:latin typeface="Arial MT"/>
                <a:cs typeface="Arial MT"/>
              </a:rPr>
              <a:t> </a:t>
            </a:r>
            <a:r>
              <a:rPr dirty="0" sz="2250" spc="-10">
                <a:latin typeface="Arial MT"/>
                <a:cs typeface="Arial MT"/>
              </a:rPr>
              <a:t>technologies</a:t>
            </a:r>
            <a:r>
              <a:rPr dirty="0" sz="2250" spc="-14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we</a:t>
            </a:r>
            <a:r>
              <a:rPr dirty="0" sz="2250" spc="-1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use</a:t>
            </a:r>
            <a:r>
              <a:rPr dirty="0" sz="2250" spc="-1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ESP32,soil</a:t>
            </a:r>
            <a:r>
              <a:rPr dirty="0" sz="2250" spc="-75">
                <a:latin typeface="Arial MT"/>
                <a:cs typeface="Arial MT"/>
              </a:rPr>
              <a:t> </a:t>
            </a:r>
            <a:r>
              <a:rPr dirty="0" sz="2250" spc="-10">
                <a:latin typeface="Arial MT"/>
                <a:cs typeface="Arial MT"/>
              </a:rPr>
              <a:t>moisture</a:t>
            </a:r>
            <a:r>
              <a:rPr dirty="0" sz="2250" spc="-55">
                <a:latin typeface="Arial MT"/>
                <a:cs typeface="Arial MT"/>
              </a:rPr>
              <a:t> </a:t>
            </a:r>
            <a:r>
              <a:rPr dirty="0" sz="2250" spc="-10">
                <a:latin typeface="Arial MT"/>
                <a:cs typeface="Arial MT"/>
              </a:rPr>
              <a:t>sensor, </a:t>
            </a:r>
            <a:r>
              <a:rPr dirty="0" sz="2250">
                <a:latin typeface="Arial MT"/>
                <a:cs typeface="Arial MT"/>
              </a:rPr>
              <a:t>DHT11,flame</a:t>
            </a:r>
            <a:r>
              <a:rPr dirty="0" sz="2250" spc="-11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sensor</a:t>
            </a:r>
            <a:r>
              <a:rPr dirty="0" sz="2250" spc="-10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,</a:t>
            </a:r>
            <a:r>
              <a:rPr dirty="0" sz="2250" spc="-4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PIR</a:t>
            </a:r>
            <a:r>
              <a:rPr dirty="0" sz="2250" spc="-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sensor</a:t>
            </a:r>
            <a:r>
              <a:rPr dirty="0" sz="2250" spc="-15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,</a:t>
            </a:r>
            <a:r>
              <a:rPr dirty="0" sz="2250" spc="-4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relay</a:t>
            </a:r>
            <a:r>
              <a:rPr dirty="0" sz="2250" spc="-9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module</a:t>
            </a:r>
            <a:r>
              <a:rPr dirty="0" sz="2250" spc="-10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,</a:t>
            </a:r>
            <a:r>
              <a:rPr dirty="0" sz="2250" spc="-2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pump</a:t>
            </a:r>
            <a:r>
              <a:rPr dirty="0" sz="2250" spc="-6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moter</a:t>
            </a:r>
            <a:r>
              <a:rPr dirty="0" sz="2250" spc="-100">
                <a:latin typeface="Arial MT"/>
                <a:cs typeface="Arial MT"/>
              </a:rPr>
              <a:t> </a:t>
            </a:r>
            <a:r>
              <a:rPr dirty="0" sz="2250" spc="-50">
                <a:latin typeface="Arial MT"/>
                <a:cs typeface="Arial MT"/>
              </a:rPr>
              <a:t>, </a:t>
            </a:r>
            <a:r>
              <a:rPr dirty="0" sz="2250" spc="-10">
                <a:latin typeface="Arial MT"/>
                <a:cs typeface="Arial MT"/>
              </a:rPr>
              <a:t>buzzer.</a:t>
            </a:r>
            <a:endParaRPr sz="2250">
              <a:latin typeface="Arial MT"/>
              <a:cs typeface="Arial MT"/>
            </a:endParaRPr>
          </a:p>
          <a:p>
            <a:pPr algn="just" marL="352425" indent="-268605">
              <a:lnSpc>
                <a:spcPct val="100000"/>
              </a:lnSpc>
              <a:buChar char="•"/>
              <a:tabLst>
                <a:tab pos="352425" algn="l"/>
              </a:tabLst>
            </a:pPr>
            <a:r>
              <a:rPr dirty="0" sz="2250">
                <a:latin typeface="Arial MT"/>
                <a:cs typeface="Arial MT"/>
              </a:rPr>
              <a:t>For</a:t>
            </a:r>
            <a:r>
              <a:rPr dirty="0" sz="2250" spc="-114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software</a:t>
            </a:r>
            <a:r>
              <a:rPr dirty="0" sz="2250" spc="-10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technologies</a:t>
            </a:r>
            <a:r>
              <a:rPr dirty="0" sz="2250" spc="-9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we</a:t>
            </a:r>
            <a:r>
              <a:rPr dirty="0" sz="2250" spc="-1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use</a:t>
            </a:r>
            <a:r>
              <a:rPr dirty="0" sz="2250" spc="-8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C++</a:t>
            </a:r>
            <a:r>
              <a:rPr dirty="0" sz="2250" spc="-5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programming</a:t>
            </a:r>
            <a:r>
              <a:rPr dirty="0" sz="2250" spc="-105">
                <a:latin typeface="Arial MT"/>
                <a:cs typeface="Arial MT"/>
              </a:rPr>
              <a:t> </a:t>
            </a:r>
            <a:r>
              <a:rPr dirty="0" sz="2250" spc="-10">
                <a:latin typeface="Arial MT"/>
                <a:cs typeface="Arial MT"/>
              </a:rPr>
              <a:t>language.</a:t>
            </a:r>
            <a:endParaRPr sz="2250">
              <a:latin typeface="Arial MT"/>
              <a:cs typeface="Arial MT"/>
            </a:endParaRPr>
          </a:p>
          <a:p>
            <a:pPr marL="83820">
              <a:lnSpc>
                <a:spcPct val="100000"/>
              </a:lnSpc>
              <a:spcBef>
                <a:spcPts val="705"/>
              </a:spcBef>
            </a:pPr>
            <a:r>
              <a:rPr dirty="0" sz="2300" spc="-10" b="1">
                <a:latin typeface="Arial"/>
                <a:cs typeface="Arial"/>
              </a:rPr>
              <a:t>Methodology:</a:t>
            </a:r>
            <a:endParaRPr sz="2300">
              <a:latin typeface="Arial"/>
              <a:cs typeface="Arial"/>
            </a:endParaRPr>
          </a:p>
          <a:p>
            <a:pPr algn="just" marL="358775" indent="-268605">
              <a:lnSpc>
                <a:spcPct val="100000"/>
              </a:lnSpc>
              <a:spcBef>
                <a:spcPts val="1395"/>
              </a:spcBef>
              <a:buChar char="•"/>
              <a:tabLst>
                <a:tab pos="358775" algn="l"/>
              </a:tabLst>
            </a:pPr>
            <a:r>
              <a:rPr dirty="0" sz="2250">
                <a:latin typeface="Arial MT"/>
                <a:cs typeface="Arial MT"/>
              </a:rPr>
              <a:t>Data</a:t>
            </a:r>
            <a:r>
              <a:rPr dirty="0" sz="2250" spc="-8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collection</a:t>
            </a:r>
            <a:r>
              <a:rPr dirty="0" sz="2250" spc="-6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:</a:t>
            </a:r>
            <a:r>
              <a:rPr dirty="0" sz="2250" spc="-2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Data</a:t>
            </a:r>
            <a:r>
              <a:rPr dirty="0" sz="2250" spc="-6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are</a:t>
            </a:r>
            <a:r>
              <a:rPr dirty="0" sz="2250" spc="-8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collected</a:t>
            </a:r>
            <a:r>
              <a:rPr dirty="0" sz="2250" spc="-10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from</a:t>
            </a:r>
            <a:r>
              <a:rPr dirty="0" sz="2250" spc="-7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different</a:t>
            </a:r>
            <a:r>
              <a:rPr dirty="0" sz="2250" spc="-110">
                <a:latin typeface="Arial MT"/>
                <a:cs typeface="Arial MT"/>
              </a:rPr>
              <a:t> </a:t>
            </a:r>
            <a:r>
              <a:rPr dirty="0" sz="2250" spc="-10">
                <a:latin typeface="Arial MT"/>
                <a:cs typeface="Arial MT"/>
              </a:rPr>
              <a:t>sensors.</a:t>
            </a:r>
            <a:endParaRPr sz="2250">
              <a:latin typeface="Arial MT"/>
              <a:cs typeface="Arial MT"/>
            </a:endParaRPr>
          </a:p>
          <a:p>
            <a:pPr algn="just" marL="358140" marR="341630" indent="-268605">
              <a:lnSpc>
                <a:spcPct val="100000"/>
              </a:lnSpc>
              <a:spcBef>
                <a:spcPts val="95"/>
              </a:spcBef>
              <a:buChar char="•"/>
              <a:tabLst>
                <a:tab pos="358140" algn="l"/>
              </a:tabLst>
            </a:pPr>
            <a:r>
              <a:rPr dirty="0" sz="2250">
                <a:latin typeface="Arial MT"/>
                <a:cs typeface="Arial MT"/>
              </a:rPr>
              <a:t>Data</a:t>
            </a:r>
            <a:r>
              <a:rPr dirty="0" sz="2250" spc="-3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process</a:t>
            </a:r>
            <a:r>
              <a:rPr dirty="0" sz="2250" spc="-4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:</a:t>
            </a:r>
            <a:r>
              <a:rPr dirty="0" sz="2250" spc="-1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The</a:t>
            </a:r>
            <a:r>
              <a:rPr dirty="0" sz="2250" spc="-3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ESP32</a:t>
            </a:r>
            <a:r>
              <a:rPr dirty="0" sz="2250" spc="-1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read</a:t>
            </a:r>
            <a:r>
              <a:rPr dirty="0" sz="2250" spc="-3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the</a:t>
            </a:r>
            <a:r>
              <a:rPr dirty="0" sz="2250" spc="-3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collected</a:t>
            </a:r>
            <a:r>
              <a:rPr dirty="0" sz="2250" spc="-2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data</a:t>
            </a:r>
            <a:r>
              <a:rPr dirty="0" sz="2250" spc="-3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and</a:t>
            </a:r>
            <a:r>
              <a:rPr dirty="0" sz="2250" spc="-3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process</a:t>
            </a:r>
            <a:r>
              <a:rPr dirty="0" sz="2250" spc="-15">
                <a:latin typeface="Arial MT"/>
                <a:cs typeface="Arial MT"/>
              </a:rPr>
              <a:t> </a:t>
            </a:r>
            <a:r>
              <a:rPr dirty="0" sz="2250" spc="-20">
                <a:latin typeface="Arial MT"/>
                <a:cs typeface="Arial MT"/>
              </a:rPr>
              <a:t>then </a:t>
            </a:r>
            <a:r>
              <a:rPr dirty="0" sz="2250">
                <a:latin typeface="Arial MT"/>
                <a:cs typeface="Arial MT"/>
              </a:rPr>
              <a:t>monitoring</a:t>
            </a:r>
            <a:r>
              <a:rPr dirty="0" sz="2250" spc="-14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the</a:t>
            </a:r>
            <a:r>
              <a:rPr dirty="0" sz="2250" spc="-4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system</a:t>
            </a:r>
            <a:r>
              <a:rPr dirty="0" sz="2250" spc="-80">
                <a:latin typeface="Arial MT"/>
                <a:cs typeface="Arial MT"/>
              </a:rPr>
              <a:t> </a:t>
            </a:r>
            <a:r>
              <a:rPr dirty="0" sz="2250" spc="-50">
                <a:latin typeface="Arial MT"/>
                <a:cs typeface="Arial MT"/>
              </a:rPr>
              <a:t>.</a:t>
            </a:r>
            <a:endParaRPr sz="2250">
              <a:latin typeface="Arial MT"/>
              <a:cs typeface="Arial MT"/>
            </a:endParaRPr>
          </a:p>
          <a:p>
            <a:pPr algn="just" marL="358140" marR="5080" indent="-268605">
              <a:lnSpc>
                <a:spcPct val="98000"/>
              </a:lnSpc>
              <a:spcBef>
                <a:spcPts val="10"/>
              </a:spcBef>
              <a:buChar char="•"/>
              <a:tabLst>
                <a:tab pos="358140" algn="l"/>
              </a:tabLst>
            </a:pPr>
            <a:r>
              <a:rPr dirty="0" sz="2250">
                <a:latin typeface="Arial MT"/>
                <a:cs typeface="Arial MT"/>
              </a:rPr>
              <a:t>IoT</a:t>
            </a:r>
            <a:r>
              <a:rPr dirty="0" sz="2250" spc="2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Monitoring:Sensor</a:t>
            </a:r>
            <a:r>
              <a:rPr dirty="0" sz="2250" spc="2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data</a:t>
            </a:r>
            <a:r>
              <a:rPr dirty="0" sz="2250" spc="3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sent</a:t>
            </a:r>
            <a:r>
              <a:rPr dirty="0" sz="2250" spc="3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to</a:t>
            </a:r>
            <a:r>
              <a:rPr dirty="0" sz="2250" spc="3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Blynk</a:t>
            </a:r>
            <a:r>
              <a:rPr dirty="0" sz="2250" spc="3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Cloud</a:t>
            </a:r>
            <a:r>
              <a:rPr dirty="0" sz="2250" spc="4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and</a:t>
            </a:r>
            <a:r>
              <a:rPr dirty="0" sz="2250" spc="35">
                <a:latin typeface="Arial MT"/>
                <a:cs typeface="Arial MT"/>
              </a:rPr>
              <a:t> </a:t>
            </a:r>
            <a:r>
              <a:rPr dirty="0" sz="2250" spc="-25">
                <a:latin typeface="Arial MT"/>
                <a:cs typeface="Arial MT"/>
              </a:rPr>
              <a:t>Cloud-</a:t>
            </a:r>
            <a:r>
              <a:rPr dirty="0" sz="2250">
                <a:latin typeface="Arial MT"/>
                <a:cs typeface="Arial MT"/>
              </a:rPr>
              <a:t>based</a:t>
            </a:r>
            <a:r>
              <a:rPr dirty="0" sz="2250" spc="60">
                <a:latin typeface="Arial MT"/>
                <a:cs typeface="Arial MT"/>
              </a:rPr>
              <a:t> </a:t>
            </a:r>
            <a:r>
              <a:rPr dirty="0" sz="2250" spc="-10">
                <a:latin typeface="Arial MT"/>
                <a:cs typeface="Arial MT"/>
              </a:rPr>
              <a:t>real- </a:t>
            </a:r>
            <a:r>
              <a:rPr dirty="0" sz="2250">
                <a:latin typeface="Arial MT"/>
                <a:cs typeface="Arial MT"/>
              </a:rPr>
              <a:t>time</a:t>
            </a:r>
            <a:r>
              <a:rPr dirty="0" sz="2250" spc="-2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monitoring</a:t>
            </a:r>
            <a:r>
              <a:rPr dirty="0" sz="2250" spc="-1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via</a:t>
            </a:r>
            <a:r>
              <a:rPr dirty="0" sz="2250" spc="-1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Blynk</a:t>
            </a:r>
            <a:r>
              <a:rPr dirty="0" sz="2250" spc="-2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server</a:t>
            </a:r>
            <a:r>
              <a:rPr dirty="0" sz="2250" spc="-3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.</a:t>
            </a:r>
            <a:r>
              <a:rPr dirty="0" sz="2250" spc="-4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User</a:t>
            </a:r>
            <a:r>
              <a:rPr dirty="0" sz="2250" spc="-1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view</a:t>
            </a:r>
            <a:r>
              <a:rPr dirty="0" sz="2250" spc="-2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and</a:t>
            </a:r>
            <a:r>
              <a:rPr dirty="0" sz="2250" spc="-1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monitors</a:t>
            </a:r>
            <a:r>
              <a:rPr dirty="0" sz="2250" spc="-2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data</a:t>
            </a:r>
            <a:r>
              <a:rPr dirty="0" sz="2250" spc="-10">
                <a:latin typeface="Arial MT"/>
                <a:cs typeface="Arial MT"/>
              </a:rPr>
              <a:t> through </a:t>
            </a:r>
            <a:r>
              <a:rPr dirty="0" sz="2250">
                <a:latin typeface="Arial MT"/>
                <a:cs typeface="Arial MT"/>
              </a:rPr>
              <a:t>Blynk</a:t>
            </a:r>
            <a:r>
              <a:rPr dirty="0" sz="2250" spc="-9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mobile</a:t>
            </a:r>
            <a:r>
              <a:rPr dirty="0" sz="2250" spc="-7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app</a:t>
            </a:r>
            <a:r>
              <a:rPr dirty="0" sz="2250" spc="-6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and</a:t>
            </a:r>
            <a:r>
              <a:rPr dirty="0" sz="2250" spc="-7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Blynk</a:t>
            </a:r>
            <a:r>
              <a:rPr dirty="0" sz="2250" spc="-1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web</a:t>
            </a:r>
            <a:r>
              <a:rPr dirty="0" sz="2250" spc="-20">
                <a:latin typeface="Arial MT"/>
                <a:cs typeface="Arial MT"/>
              </a:rPr>
              <a:t> </a:t>
            </a:r>
            <a:r>
              <a:rPr dirty="0" sz="2250" spc="-10">
                <a:latin typeface="Arial MT"/>
                <a:cs typeface="Arial MT"/>
              </a:rPr>
              <a:t>dashboard.</a:t>
            </a:r>
            <a:endParaRPr sz="2250">
              <a:latin typeface="Arial MT"/>
              <a:cs typeface="Arial MT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50"/>
              <a:t>3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08838" rIns="0" bIns="0" rtlCol="0" vert="horz">
            <a:spAutoFit/>
          </a:bodyPr>
          <a:lstStyle/>
          <a:p>
            <a:pPr marL="349250">
              <a:lnSpc>
                <a:spcPct val="100000"/>
              </a:lnSpc>
              <a:spcBef>
                <a:spcPts val="100"/>
              </a:spcBef>
            </a:pPr>
            <a:r>
              <a:rPr dirty="0" spc="-45" b="1">
                <a:latin typeface="Times New Roman"/>
                <a:cs typeface="Times New Roman"/>
              </a:rPr>
              <a:t>FEASIBILITY</a:t>
            </a:r>
            <a:r>
              <a:rPr dirty="0" spc="-305" b="1">
                <a:latin typeface="Times New Roman"/>
                <a:cs typeface="Times New Roman"/>
              </a:rPr>
              <a:t> </a:t>
            </a:r>
            <a:r>
              <a:rPr dirty="0" b="1">
                <a:latin typeface="Times New Roman"/>
                <a:cs typeface="Times New Roman"/>
              </a:rPr>
              <a:t>AND</a:t>
            </a:r>
            <a:r>
              <a:rPr dirty="0" spc="25" b="1">
                <a:latin typeface="Times New Roman"/>
                <a:cs typeface="Times New Roman"/>
              </a:rPr>
              <a:t> </a:t>
            </a:r>
            <a:r>
              <a:rPr dirty="0" spc="-10" b="1">
                <a:latin typeface="Times New Roman"/>
                <a:cs typeface="Times New Roman"/>
              </a:rPr>
              <a:t>VIABILITY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18639" y="2135776"/>
            <a:ext cx="6136640" cy="1474470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dirty="0" sz="2300" b="1">
                <a:latin typeface="Arial"/>
                <a:cs typeface="Arial"/>
              </a:rPr>
              <a:t>Analysis</a:t>
            </a:r>
            <a:r>
              <a:rPr dirty="0" sz="2300" spc="-65" b="1">
                <a:latin typeface="Arial"/>
                <a:cs typeface="Arial"/>
              </a:rPr>
              <a:t> </a:t>
            </a:r>
            <a:r>
              <a:rPr dirty="0" sz="2300" b="1">
                <a:latin typeface="Arial"/>
                <a:cs typeface="Arial"/>
              </a:rPr>
              <a:t>of</a:t>
            </a:r>
            <a:r>
              <a:rPr dirty="0" sz="2300" spc="-50" b="1">
                <a:latin typeface="Arial"/>
                <a:cs typeface="Arial"/>
              </a:rPr>
              <a:t> </a:t>
            </a:r>
            <a:r>
              <a:rPr dirty="0" sz="2300" b="1">
                <a:latin typeface="Arial"/>
                <a:cs typeface="Arial"/>
              </a:rPr>
              <a:t>the</a:t>
            </a:r>
            <a:r>
              <a:rPr dirty="0" sz="2300" spc="-80" b="1">
                <a:latin typeface="Arial"/>
                <a:cs typeface="Arial"/>
              </a:rPr>
              <a:t> </a:t>
            </a:r>
            <a:r>
              <a:rPr dirty="0" sz="2300" spc="-20" b="1">
                <a:latin typeface="Arial"/>
                <a:cs typeface="Arial"/>
              </a:rPr>
              <a:t>feasibility</a:t>
            </a:r>
            <a:r>
              <a:rPr dirty="0" sz="2300" spc="-150" b="1">
                <a:latin typeface="Arial"/>
                <a:cs typeface="Arial"/>
              </a:rPr>
              <a:t> </a:t>
            </a:r>
            <a:r>
              <a:rPr dirty="0" sz="2300" b="1">
                <a:latin typeface="Arial"/>
                <a:cs typeface="Arial"/>
              </a:rPr>
              <a:t>of</a:t>
            </a:r>
            <a:r>
              <a:rPr dirty="0" sz="2300" spc="-95" b="1">
                <a:latin typeface="Arial"/>
                <a:cs typeface="Arial"/>
              </a:rPr>
              <a:t> </a:t>
            </a:r>
            <a:r>
              <a:rPr dirty="0" sz="2300" b="1">
                <a:latin typeface="Arial"/>
                <a:cs typeface="Arial"/>
              </a:rPr>
              <a:t>the</a:t>
            </a:r>
            <a:r>
              <a:rPr dirty="0" sz="2300" spc="-80" b="1">
                <a:latin typeface="Arial"/>
                <a:cs typeface="Arial"/>
              </a:rPr>
              <a:t> </a:t>
            </a:r>
            <a:r>
              <a:rPr dirty="0" sz="2300" spc="-10" b="1">
                <a:latin typeface="Arial"/>
                <a:cs typeface="Arial"/>
              </a:rPr>
              <a:t>idea:</a:t>
            </a:r>
            <a:endParaRPr sz="2300">
              <a:latin typeface="Arial"/>
              <a:cs typeface="Arial"/>
            </a:endParaRPr>
          </a:p>
          <a:p>
            <a:pPr marL="320040" indent="-150495">
              <a:lnSpc>
                <a:spcPct val="100000"/>
              </a:lnSpc>
              <a:spcBef>
                <a:spcPts val="520"/>
              </a:spcBef>
              <a:buChar char="•"/>
              <a:tabLst>
                <a:tab pos="320040" algn="l"/>
              </a:tabLst>
            </a:pPr>
            <a:r>
              <a:rPr dirty="0" sz="1950" spc="-55">
                <a:latin typeface="Arial MT"/>
                <a:cs typeface="Arial MT"/>
              </a:rPr>
              <a:t>Low-</a:t>
            </a:r>
            <a:r>
              <a:rPr dirty="0" sz="1950">
                <a:latin typeface="Arial MT"/>
                <a:cs typeface="Arial MT"/>
              </a:rPr>
              <a:t>cost</a:t>
            </a:r>
            <a:r>
              <a:rPr dirty="0" sz="1950" spc="-105">
                <a:latin typeface="Arial MT"/>
                <a:cs typeface="Arial MT"/>
              </a:rPr>
              <a:t> </a:t>
            </a:r>
            <a:r>
              <a:rPr dirty="0" sz="1950">
                <a:latin typeface="Arial MT"/>
                <a:cs typeface="Arial MT"/>
              </a:rPr>
              <a:t>sensors</a:t>
            </a:r>
            <a:r>
              <a:rPr dirty="0" sz="1950" spc="-150">
                <a:latin typeface="Arial MT"/>
                <a:cs typeface="Arial MT"/>
              </a:rPr>
              <a:t> </a:t>
            </a:r>
            <a:r>
              <a:rPr dirty="0" sz="1950">
                <a:latin typeface="Arial MT"/>
                <a:cs typeface="Arial MT"/>
              </a:rPr>
              <a:t>and</a:t>
            </a:r>
            <a:r>
              <a:rPr dirty="0" sz="1950" spc="-120">
                <a:latin typeface="Arial MT"/>
                <a:cs typeface="Arial MT"/>
              </a:rPr>
              <a:t> </a:t>
            </a:r>
            <a:r>
              <a:rPr dirty="0" sz="1950" spc="-25">
                <a:latin typeface="Arial MT"/>
                <a:cs typeface="Arial MT"/>
              </a:rPr>
              <a:t>controllers</a:t>
            </a:r>
            <a:r>
              <a:rPr dirty="0" sz="1950" spc="-90">
                <a:latin typeface="Arial MT"/>
                <a:cs typeface="Arial MT"/>
              </a:rPr>
              <a:t> </a:t>
            </a:r>
            <a:r>
              <a:rPr dirty="0" sz="1950">
                <a:latin typeface="Arial MT"/>
                <a:cs typeface="Arial MT"/>
              </a:rPr>
              <a:t>are</a:t>
            </a:r>
            <a:r>
              <a:rPr dirty="0" sz="1950" spc="-80">
                <a:latin typeface="Arial MT"/>
                <a:cs typeface="Arial MT"/>
              </a:rPr>
              <a:t> </a:t>
            </a:r>
            <a:r>
              <a:rPr dirty="0" sz="1950">
                <a:latin typeface="Arial MT"/>
                <a:cs typeface="Arial MT"/>
              </a:rPr>
              <a:t>widely</a:t>
            </a:r>
            <a:r>
              <a:rPr dirty="0" sz="1950" spc="-10">
                <a:latin typeface="Arial MT"/>
                <a:cs typeface="Arial MT"/>
              </a:rPr>
              <a:t> available.</a:t>
            </a:r>
            <a:endParaRPr sz="1950">
              <a:latin typeface="Arial MT"/>
              <a:cs typeface="Arial MT"/>
            </a:endParaRPr>
          </a:p>
          <a:p>
            <a:pPr marL="298450" indent="-150495">
              <a:lnSpc>
                <a:spcPts val="2305"/>
              </a:lnSpc>
              <a:spcBef>
                <a:spcPts val="155"/>
              </a:spcBef>
              <a:buChar char="•"/>
              <a:tabLst>
                <a:tab pos="298450" algn="l"/>
              </a:tabLst>
            </a:pPr>
            <a:r>
              <a:rPr dirty="0" sz="1950">
                <a:latin typeface="Arial MT"/>
                <a:cs typeface="Arial MT"/>
              </a:rPr>
              <a:t>Easy</a:t>
            </a:r>
            <a:r>
              <a:rPr dirty="0" sz="1950" spc="-155">
                <a:latin typeface="Arial MT"/>
                <a:cs typeface="Arial MT"/>
              </a:rPr>
              <a:t> </a:t>
            </a:r>
            <a:r>
              <a:rPr dirty="0" sz="1950">
                <a:latin typeface="Arial MT"/>
                <a:cs typeface="Arial MT"/>
              </a:rPr>
              <a:t>to</a:t>
            </a:r>
            <a:r>
              <a:rPr dirty="0" sz="1950" spc="-105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integrate</a:t>
            </a:r>
            <a:r>
              <a:rPr dirty="0" sz="1950" spc="-80">
                <a:latin typeface="Arial MT"/>
                <a:cs typeface="Arial MT"/>
              </a:rPr>
              <a:t> </a:t>
            </a:r>
            <a:r>
              <a:rPr dirty="0" sz="1950">
                <a:latin typeface="Arial MT"/>
                <a:cs typeface="Arial MT"/>
              </a:rPr>
              <a:t>with</a:t>
            </a:r>
            <a:r>
              <a:rPr dirty="0" sz="1950" spc="-30">
                <a:latin typeface="Arial MT"/>
                <a:cs typeface="Arial MT"/>
              </a:rPr>
              <a:t> </a:t>
            </a:r>
            <a:r>
              <a:rPr dirty="0" sz="1950" spc="-20">
                <a:latin typeface="Arial MT"/>
                <a:cs typeface="Arial MT"/>
              </a:rPr>
              <a:t>existing</a:t>
            </a:r>
            <a:r>
              <a:rPr dirty="0" sz="1950" spc="-105">
                <a:latin typeface="Arial MT"/>
                <a:cs typeface="Arial MT"/>
              </a:rPr>
              <a:t> </a:t>
            </a:r>
            <a:r>
              <a:rPr dirty="0" sz="1950" spc="-20">
                <a:latin typeface="Arial MT"/>
                <a:cs typeface="Arial MT"/>
              </a:rPr>
              <a:t>irrigation</a:t>
            </a:r>
            <a:r>
              <a:rPr dirty="0" sz="1950" spc="-8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systems.</a:t>
            </a:r>
            <a:endParaRPr sz="1950">
              <a:latin typeface="Arial MT"/>
              <a:cs typeface="Arial MT"/>
            </a:endParaRPr>
          </a:p>
          <a:p>
            <a:pPr marL="12700">
              <a:lnSpc>
                <a:spcPts val="2725"/>
              </a:lnSpc>
            </a:pPr>
            <a:r>
              <a:rPr dirty="0" sz="2300" spc="-25" b="1">
                <a:latin typeface="Arial"/>
                <a:cs typeface="Arial"/>
              </a:rPr>
              <a:t>Potential</a:t>
            </a:r>
            <a:r>
              <a:rPr dirty="0" sz="2300" spc="-130" b="1">
                <a:latin typeface="Arial"/>
                <a:cs typeface="Arial"/>
              </a:rPr>
              <a:t> </a:t>
            </a:r>
            <a:r>
              <a:rPr dirty="0" sz="2300" spc="-10" b="1">
                <a:latin typeface="Arial"/>
                <a:cs typeface="Arial"/>
              </a:rPr>
              <a:t>challenges</a:t>
            </a:r>
            <a:r>
              <a:rPr dirty="0" sz="2300" spc="-125" b="1">
                <a:latin typeface="Arial"/>
                <a:cs typeface="Arial"/>
              </a:rPr>
              <a:t> </a:t>
            </a:r>
            <a:r>
              <a:rPr dirty="0" sz="2300" b="1">
                <a:latin typeface="Arial"/>
                <a:cs typeface="Arial"/>
              </a:rPr>
              <a:t>and</a:t>
            </a:r>
            <a:r>
              <a:rPr dirty="0" sz="2300" spc="-90" b="1">
                <a:latin typeface="Arial"/>
                <a:cs typeface="Arial"/>
              </a:rPr>
              <a:t> </a:t>
            </a:r>
            <a:r>
              <a:rPr dirty="0" sz="2300" spc="-10" b="1">
                <a:latin typeface="Arial"/>
                <a:cs typeface="Arial"/>
              </a:rPr>
              <a:t>risks:</a:t>
            </a:r>
            <a:endParaRPr sz="23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18625" y="3597650"/>
            <a:ext cx="112395" cy="6210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 spc="-50">
                <a:latin typeface="Arial MT"/>
                <a:cs typeface="Arial MT"/>
              </a:rPr>
              <a:t>•</a:t>
            </a:r>
            <a:endParaRPr sz="1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950" spc="-50">
                <a:latin typeface="Arial MT"/>
                <a:cs typeface="Arial MT"/>
              </a:rPr>
              <a:t>•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02092" y="3559563"/>
            <a:ext cx="3724275" cy="62420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0"/>
              </a:spcBef>
            </a:pPr>
            <a:r>
              <a:rPr dirty="0" sz="1950">
                <a:latin typeface="Arial MT"/>
                <a:cs typeface="Arial MT"/>
              </a:rPr>
              <a:t>Sensor</a:t>
            </a:r>
            <a:r>
              <a:rPr dirty="0" sz="1950" spc="-85">
                <a:latin typeface="Arial MT"/>
                <a:cs typeface="Arial MT"/>
              </a:rPr>
              <a:t> </a:t>
            </a:r>
            <a:r>
              <a:rPr dirty="0" sz="1950">
                <a:latin typeface="Arial MT"/>
                <a:cs typeface="Arial MT"/>
              </a:rPr>
              <a:t>calibration</a:t>
            </a:r>
            <a:r>
              <a:rPr dirty="0" sz="1950" spc="-30">
                <a:latin typeface="Arial MT"/>
                <a:cs typeface="Arial MT"/>
              </a:rPr>
              <a:t> </a:t>
            </a:r>
            <a:r>
              <a:rPr dirty="0" sz="1950">
                <a:latin typeface="Arial MT"/>
                <a:cs typeface="Arial MT"/>
              </a:rPr>
              <a:t>and</a:t>
            </a:r>
            <a:r>
              <a:rPr dirty="0" sz="1950" spc="-10">
                <a:latin typeface="Arial MT"/>
                <a:cs typeface="Arial MT"/>
              </a:rPr>
              <a:t> accuracy. </a:t>
            </a:r>
            <a:r>
              <a:rPr dirty="0" sz="1950">
                <a:latin typeface="Arial MT"/>
                <a:cs typeface="Arial MT"/>
              </a:rPr>
              <a:t>Connectivity</a:t>
            </a:r>
            <a:r>
              <a:rPr dirty="0" sz="1950" spc="-65">
                <a:latin typeface="Arial MT"/>
                <a:cs typeface="Arial MT"/>
              </a:rPr>
              <a:t> </a:t>
            </a:r>
            <a:r>
              <a:rPr dirty="0" sz="1950">
                <a:latin typeface="Arial MT"/>
                <a:cs typeface="Arial MT"/>
              </a:rPr>
              <a:t>issues</a:t>
            </a:r>
            <a:r>
              <a:rPr dirty="0" sz="1950" spc="-65">
                <a:latin typeface="Arial MT"/>
                <a:cs typeface="Arial MT"/>
              </a:rPr>
              <a:t> </a:t>
            </a:r>
            <a:r>
              <a:rPr dirty="0" sz="1950">
                <a:latin typeface="Arial MT"/>
                <a:cs typeface="Arial MT"/>
              </a:rPr>
              <a:t>in</a:t>
            </a:r>
            <a:r>
              <a:rPr dirty="0" sz="1950" spc="15">
                <a:latin typeface="Arial MT"/>
                <a:cs typeface="Arial MT"/>
              </a:rPr>
              <a:t> </a:t>
            </a:r>
            <a:r>
              <a:rPr dirty="0" sz="1950">
                <a:latin typeface="Arial MT"/>
                <a:cs typeface="Arial MT"/>
              </a:rPr>
              <a:t>rural</a:t>
            </a:r>
            <a:r>
              <a:rPr dirty="0" sz="1950" spc="-3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areas.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18625" y="4190539"/>
            <a:ext cx="6077585" cy="675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5" b="1">
                <a:latin typeface="Arial"/>
                <a:cs typeface="Arial"/>
              </a:rPr>
              <a:t>Strategies</a:t>
            </a:r>
            <a:r>
              <a:rPr dirty="0" sz="2300" spc="-135" b="1">
                <a:latin typeface="Arial"/>
                <a:cs typeface="Arial"/>
              </a:rPr>
              <a:t> </a:t>
            </a:r>
            <a:r>
              <a:rPr dirty="0" sz="2300" b="1">
                <a:latin typeface="Arial"/>
                <a:cs typeface="Arial"/>
              </a:rPr>
              <a:t>for</a:t>
            </a:r>
            <a:r>
              <a:rPr dirty="0" sz="2300" spc="-20" b="1">
                <a:latin typeface="Arial"/>
                <a:cs typeface="Arial"/>
              </a:rPr>
              <a:t> </a:t>
            </a:r>
            <a:r>
              <a:rPr dirty="0" sz="2300" spc="-25" b="1">
                <a:latin typeface="Arial"/>
                <a:cs typeface="Arial"/>
              </a:rPr>
              <a:t>overcoming</a:t>
            </a:r>
            <a:r>
              <a:rPr dirty="0" sz="2300" spc="-125" b="1">
                <a:latin typeface="Arial"/>
                <a:cs typeface="Arial"/>
              </a:rPr>
              <a:t> </a:t>
            </a:r>
            <a:r>
              <a:rPr dirty="0" sz="2300" b="1">
                <a:latin typeface="Arial"/>
                <a:cs typeface="Arial"/>
              </a:rPr>
              <a:t>these</a:t>
            </a:r>
            <a:r>
              <a:rPr dirty="0" sz="2300" spc="-85" b="1">
                <a:latin typeface="Arial"/>
                <a:cs typeface="Arial"/>
              </a:rPr>
              <a:t> </a:t>
            </a:r>
            <a:r>
              <a:rPr dirty="0" sz="2300" spc="-10" b="1">
                <a:latin typeface="Arial"/>
                <a:cs typeface="Arial"/>
              </a:rPr>
              <a:t>challenges:</a:t>
            </a:r>
            <a:endParaRPr sz="2300">
              <a:latin typeface="Arial"/>
              <a:cs typeface="Arial"/>
            </a:endParaRPr>
          </a:p>
          <a:p>
            <a:pPr marL="170815" indent="-158115">
              <a:lnSpc>
                <a:spcPct val="100000"/>
              </a:lnSpc>
              <a:spcBef>
                <a:spcPts val="15"/>
              </a:spcBef>
              <a:buChar char="•"/>
              <a:tabLst>
                <a:tab pos="170815" algn="l"/>
              </a:tabLst>
            </a:pPr>
            <a:r>
              <a:rPr dirty="0" sz="1950">
                <a:latin typeface="Arial MT"/>
                <a:cs typeface="Arial MT"/>
              </a:rPr>
              <a:t>Use</a:t>
            </a:r>
            <a:r>
              <a:rPr dirty="0" sz="1950" spc="-25">
                <a:latin typeface="Arial MT"/>
                <a:cs typeface="Arial MT"/>
              </a:rPr>
              <a:t> </a:t>
            </a:r>
            <a:r>
              <a:rPr dirty="0" sz="1950">
                <a:latin typeface="Arial MT"/>
                <a:cs typeface="Arial MT"/>
              </a:rPr>
              <a:t>durable</a:t>
            </a:r>
            <a:r>
              <a:rPr dirty="0" sz="1950" spc="-4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sensors.</a:t>
            </a:r>
            <a:endParaRPr sz="1950">
              <a:latin typeface="Arial MT"/>
              <a:cs typeface="Arial MT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452" y="1168908"/>
            <a:ext cx="806195" cy="774191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7488" y="1431036"/>
            <a:ext cx="752856" cy="59435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60564" y="1219200"/>
            <a:ext cx="993648" cy="803148"/>
          </a:xfrm>
          <a:prstGeom prst="rect">
            <a:avLst/>
          </a:prstGeom>
        </p:spPr>
      </p:pic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50"/>
              <a:t>3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1526" y="1265962"/>
            <a:ext cx="4341495" cy="4756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23845" algn="l"/>
                <a:tab pos="3303904" algn="l"/>
              </a:tabLst>
            </a:pPr>
            <a:r>
              <a:rPr dirty="0" spc="210"/>
              <a:t>CHALLENGES</a:t>
            </a:r>
            <a:r>
              <a:rPr dirty="0"/>
              <a:t>	</a:t>
            </a:r>
            <a:r>
              <a:rPr dirty="0" spc="-50"/>
              <a:t>&amp;</a:t>
            </a:r>
            <a:r>
              <a:rPr dirty="0"/>
              <a:t>	</a:t>
            </a:r>
            <a:r>
              <a:rPr dirty="0" spc="114"/>
              <a:t>RISKS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452" y="1168908"/>
            <a:ext cx="806195" cy="76657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7488" y="1431036"/>
            <a:ext cx="752856" cy="59435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60564" y="1219200"/>
            <a:ext cx="993648" cy="803148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162308" y="2314513"/>
            <a:ext cx="6548120" cy="17545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35280" algn="l"/>
              </a:tabLst>
            </a:pPr>
            <a:r>
              <a:rPr dirty="0" sz="2250" b="1">
                <a:latin typeface="Arial"/>
                <a:cs typeface="Arial"/>
              </a:rPr>
              <a:t>Sensor</a:t>
            </a:r>
            <a:r>
              <a:rPr dirty="0" sz="2250" spc="-105" b="1">
                <a:latin typeface="Arial"/>
                <a:cs typeface="Arial"/>
              </a:rPr>
              <a:t> </a:t>
            </a:r>
            <a:r>
              <a:rPr dirty="0" sz="2250" b="1">
                <a:latin typeface="Arial"/>
                <a:cs typeface="Arial"/>
              </a:rPr>
              <a:t>Errors</a:t>
            </a:r>
            <a:r>
              <a:rPr dirty="0" sz="2250">
                <a:latin typeface="Arial MT"/>
                <a:cs typeface="Arial MT"/>
              </a:rPr>
              <a:t>:</a:t>
            </a:r>
            <a:r>
              <a:rPr dirty="0" sz="2250" spc="-3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Wrong</a:t>
            </a:r>
            <a:r>
              <a:rPr dirty="0" sz="2250" spc="-7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data</a:t>
            </a:r>
            <a:r>
              <a:rPr dirty="0" sz="2250" spc="-5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can</a:t>
            </a:r>
            <a:r>
              <a:rPr dirty="0" sz="2250" spc="-3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damage</a:t>
            </a:r>
            <a:r>
              <a:rPr dirty="0" sz="2250" spc="-12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crops</a:t>
            </a:r>
            <a:r>
              <a:rPr dirty="0" sz="2250" spc="-60">
                <a:latin typeface="Arial MT"/>
                <a:cs typeface="Arial MT"/>
              </a:rPr>
              <a:t> </a:t>
            </a:r>
            <a:r>
              <a:rPr dirty="0" sz="2250" spc="-50">
                <a:latin typeface="Arial MT"/>
                <a:cs typeface="Arial MT"/>
              </a:rPr>
              <a:t>.</a:t>
            </a:r>
            <a:endParaRPr sz="2250">
              <a:latin typeface="Arial MT"/>
              <a:cs typeface="Arial MT"/>
            </a:endParaRPr>
          </a:p>
          <a:p>
            <a:pPr marL="12700" marR="1144270" indent="25717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69875" algn="l"/>
              </a:tabLst>
            </a:pPr>
            <a:r>
              <a:rPr dirty="0" sz="2250" spc="-10" b="1">
                <a:latin typeface="Arial"/>
                <a:cs typeface="Arial"/>
              </a:rPr>
              <a:t>Maintenance</a:t>
            </a:r>
            <a:r>
              <a:rPr dirty="0" sz="2250" spc="-135" b="1">
                <a:latin typeface="Arial"/>
                <a:cs typeface="Arial"/>
              </a:rPr>
              <a:t> </a:t>
            </a:r>
            <a:r>
              <a:rPr dirty="0" sz="2250" b="1">
                <a:latin typeface="Arial"/>
                <a:cs typeface="Arial"/>
              </a:rPr>
              <a:t>needed</a:t>
            </a:r>
            <a:r>
              <a:rPr dirty="0" sz="2250">
                <a:latin typeface="Arial MT"/>
                <a:cs typeface="Arial MT"/>
              </a:rPr>
              <a:t>:</a:t>
            </a:r>
            <a:r>
              <a:rPr dirty="0" sz="2250" spc="-9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Sensor</a:t>
            </a:r>
            <a:r>
              <a:rPr dirty="0" sz="2250" spc="-5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and</a:t>
            </a:r>
            <a:r>
              <a:rPr dirty="0" sz="2250" spc="-35">
                <a:latin typeface="Arial MT"/>
                <a:cs typeface="Arial MT"/>
              </a:rPr>
              <a:t> </a:t>
            </a:r>
            <a:r>
              <a:rPr dirty="0" sz="2250" spc="-10">
                <a:latin typeface="Arial MT"/>
                <a:cs typeface="Arial MT"/>
              </a:rPr>
              <a:t>other </a:t>
            </a:r>
            <a:r>
              <a:rPr dirty="0" sz="2250">
                <a:latin typeface="Arial MT"/>
                <a:cs typeface="Arial MT"/>
              </a:rPr>
              <a:t>component</a:t>
            </a:r>
            <a:r>
              <a:rPr dirty="0" sz="2250" spc="-13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need</a:t>
            </a:r>
            <a:r>
              <a:rPr dirty="0" sz="2250" spc="-7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regular</a:t>
            </a:r>
            <a:r>
              <a:rPr dirty="0" sz="2250" spc="-95">
                <a:latin typeface="Arial MT"/>
                <a:cs typeface="Arial MT"/>
              </a:rPr>
              <a:t> </a:t>
            </a:r>
            <a:r>
              <a:rPr dirty="0" sz="2250" spc="-10">
                <a:latin typeface="Arial MT"/>
                <a:cs typeface="Arial MT"/>
              </a:rPr>
              <a:t>check.</a:t>
            </a:r>
            <a:endParaRPr sz="2250">
              <a:latin typeface="Arial MT"/>
              <a:cs typeface="Arial MT"/>
            </a:endParaRPr>
          </a:p>
          <a:p>
            <a:pPr marL="335280" marR="5080" indent="-323215">
              <a:lnSpc>
                <a:spcPct val="100000"/>
              </a:lnSpc>
              <a:buFont typeface="Arial MT"/>
              <a:buChar char="•"/>
              <a:tabLst>
                <a:tab pos="335280" algn="l"/>
              </a:tabLst>
            </a:pPr>
            <a:r>
              <a:rPr dirty="0" sz="2250" b="1">
                <a:latin typeface="Arial"/>
                <a:cs typeface="Arial"/>
              </a:rPr>
              <a:t>Lack</a:t>
            </a:r>
            <a:r>
              <a:rPr dirty="0" sz="2250" spc="-90" b="1">
                <a:latin typeface="Arial"/>
                <a:cs typeface="Arial"/>
              </a:rPr>
              <a:t> </a:t>
            </a:r>
            <a:r>
              <a:rPr dirty="0" sz="2250" b="1">
                <a:latin typeface="Arial"/>
                <a:cs typeface="Arial"/>
              </a:rPr>
              <a:t>of</a:t>
            </a:r>
            <a:r>
              <a:rPr dirty="0" sz="2250" spc="-5" b="1">
                <a:latin typeface="Arial"/>
                <a:cs typeface="Arial"/>
              </a:rPr>
              <a:t> </a:t>
            </a:r>
            <a:r>
              <a:rPr dirty="0" sz="2250" spc="-10" b="1">
                <a:latin typeface="Arial"/>
                <a:cs typeface="Arial"/>
              </a:rPr>
              <a:t>technical</a:t>
            </a:r>
            <a:r>
              <a:rPr dirty="0" sz="2250" spc="-140" b="1">
                <a:latin typeface="Arial"/>
                <a:cs typeface="Arial"/>
              </a:rPr>
              <a:t> </a:t>
            </a:r>
            <a:r>
              <a:rPr dirty="0" sz="2250" b="1">
                <a:latin typeface="Arial"/>
                <a:cs typeface="Arial"/>
              </a:rPr>
              <a:t>knowledge</a:t>
            </a:r>
            <a:r>
              <a:rPr dirty="0" sz="2250">
                <a:latin typeface="Arial MT"/>
                <a:cs typeface="Arial MT"/>
              </a:rPr>
              <a:t>:</a:t>
            </a:r>
            <a:r>
              <a:rPr dirty="0" sz="2250" spc="-11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Farmers</a:t>
            </a:r>
            <a:r>
              <a:rPr dirty="0" sz="2250" spc="-9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may</a:t>
            </a:r>
            <a:r>
              <a:rPr dirty="0" sz="2250" spc="-50">
                <a:latin typeface="Arial MT"/>
                <a:cs typeface="Arial MT"/>
              </a:rPr>
              <a:t> </a:t>
            </a:r>
            <a:r>
              <a:rPr dirty="0" sz="2250" spc="-20">
                <a:latin typeface="Arial MT"/>
                <a:cs typeface="Arial MT"/>
              </a:rPr>
              <a:t>find </a:t>
            </a:r>
            <a:r>
              <a:rPr dirty="0" sz="2250">
                <a:latin typeface="Arial MT"/>
                <a:cs typeface="Arial MT"/>
              </a:rPr>
              <a:t>it hard</a:t>
            </a:r>
            <a:r>
              <a:rPr dirty="0" sz="2250" spc="-8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to</a:t>
            </a:r>
            <a:r>
              <a:rPr dirty="0" sz="2250" spc="-15">
                <a:latin typeface="Arial MT"/>
                <a:cs typeface="Arial MT"/>
              </a:rPr>
              <a:t> </a:t>
            </a:r>
            <a:r>
              <a:rPr dirty="0" sz="2250" spc="-20">
                <a:latin typeface="Arial MT"/>
                <a:cs typeface="Arial MT"/>
              </a:rPr>
              <a:t>use.</a:t>
            </a:r>
            <a:endParaRPr sz="2250">
              <a:latin typeface="Arial MT"/>
              <a:cs typeface="Arial MT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50"/>
              <a:t>3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5227" rIns="0" bIns="0" rtlCol="0" vert="horz">
            <a:spAutoFit/>
          </a:bodyPr>
          <a:lstStyle/>
          <a:p>
            <a:pPr marL="1050290">
              <a:lnSpc>
                <a:spcPct val="100000"/>
              </a:lnSpc>
              <a:spcBef>
                <a:spcPts val="100"/>
              </a:spcBef>
            </a:pPr>
            <a:r>
              <a:rPr dirty="0" b="1">
                <a:latin typeface="Times New Roman"/>
                <a:cs typeface="Times New Roman"/>
              </a:rPr>
              <a:t>IMPACTAND</a:t>
            </a:r>
            <a:r>
              <a:rPr dirty="0" spc="-50" b="1">
                <a:latin typeface="Times New Roman"/>
                <a:cs typeface="Times New Roman"/>
              </a:rPr>
              <a:t> </a:t>
            </a:r>
            <a:r>
              <a:rPr dirty="0" spc="-10" b="1">
                <a:latin typeface="Times New Roman"/>
                <a:cs typeface="Times New Roman"/>
              </a:rPr>
              <a:t>BENEFITS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64943" y="2642060"/>
            <a:ext cx="7502525" cy="1804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180" algn="l"/>
              </a:tabLst>
            </a:pPr>
            <a:r>
              <a:rPr dirty="0" sz="2300" b="1">
                <a:latin typeface="Arial"/>
                <a:cs typeface="Arial"/>
              </a:rPr>
              <a:t>Social</a:t>
            </a:r>
            <a:r>
              <a:rPr dirty="0" sz="2300">
                <a:latin typeface="Arial MT"/>
                <a:cs typeface="Arial MT"/>
              </a:rPr>
              <a:t>:</a:t>
            </a:r>
            <a:r>
              <a:rPr dirty="0" sz="2300" spc="-105">
                <a:latin typeface="Arial MT"/>
                <a:cs typeface="Arial MT"/>
              </a:rPr>
              <a:t> </a:t>
            </a:r>
            <a:r>
              <a:rPr dirty="0" sz="2300">
                <a:latin typeface="Arial MT"/>
                <a:cs typeface="Arial MT"/>
              </a:rPr>
              <a:t>Better</a:t>
            </a:r>
            <a:r>
              <a:rPr dirty="0" sz="2300" spc="-110">
                <a:latin typeface="Arial MT"/>
                <a:cs typeface="Arial MT"/>
              </a:rPr>
              <a:t> </a:t>
            </a:r>
            <a:r>
              <a:rPr dirty="0" sz="2300">
                <a:latin typeface="Arial MT"/>
                <a:cs typeface="Arial MT"/>
              </a:rPr>
              <a:t>crop</a:t>
            </a:r>
            <a:r>
              <a:rPr dirty="0" sz="2300" spc="-95">
                <a:latin typeface="Arial MT"/>
                <a:cs typeface="Arial MT"/>
              </a:rPr>
              <a:t> </a:t>
            </a:r>
            <a:r>
              <a:rPr dirty="0" sz="2300">
                <a:latin typeface="Arial MT"/>
                <a:cs typeface="Arial MT"/>
              </a:rPr>
              <a:t>yield,</a:t>
            </a:r>
            <a:r>
              <a:rPr dirty="0" sz="2300" spc="-120">
                <a:latin typeface="Arial MT"/>
                <a:cs typeface="Arial MT"/>
              </a:rPr>
              <a:t> </a:t>
            </a:r>
            <a:r>
              <a:rPr dirty="0" sz="2300">
                <a:latin typeface="Arial MT"/>
                <a:cs typeface="Arial MT"/>
              </a:rPr>
              <a:t>reduced</a:t>
            </a:r>
            <a:r>
              <a:rPr dirty="0" sz="2300" spc="-140">
                <a:latin typeface="Arial MT"/>
                <a:cs typeface="Arial MT"/>
              </a:rPr>
              <a:t> </a:t>
            </a:r>
            <a:r>
              <a:rPr dirty="0" sz="2300" spc="-10">
                <a:latin typeface="Arial MT"/>
                <a:cs typeface="Arial MT"/>
              </a:rPr>
              <a:t>farmer</a:t>
            </a:r>
            <a:r>
              <a:rPr dirty="0" sz="2300" spc="-150">
                <a:latin typeface="Arial MT"/>
                <a:cs typeface="Arial MT"/>
              </a:rPr>
              <a:t> </a:t>
            </a:r>
            <a:r>
              <a:rPr dirty="0" sz="2300" spc="-10">
                <a:latin typeface="Arial MT"/>
                <a:cs typeface="Arial MT"/>
              </a:rPr>
              <a:t>stress</a:t>
            </a:r>
            <a:endParaRPr sz="2300">
              <a:latin typeface="Arial MT"/>
              <a:cs typeface="Arial MT"/>
            </a:endParaRPr>
          </a:p>
          <a:p>
            <a:pPr marL="12700" marR="5080" indent="284480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297180" algn="l"/>
              </a:tabLst>
            </a:pPr>
            <a:r>
              <a:rPr dirty="0" sz="2300" spc="-10" b="1">
                <a:latin typeface="Arial"/>
                <a:cs typeface="Arial"/>
              </a:rPr>
              <a:t>Economic</a:t>
            </a:r>
            <a:r>
              <a:rPr dirty="0" sz="2300" spc="-10">
                <a:latin typeface="Arial MT"/>
                <a:cs typeface="Arial MT"/>
              </a:rPr>
              <a:t>:</a:t>
            </a:r>
            <a:r>
              <a:rPr dirty="0" sz="2300" spc="-105">
                <a:latin typeface="Arial MT"/>
                <a:cs typeface="Arial MT"/>
              </a:rPr>
              <a:t> </a:t>
            </a:r>
            <a:r>
              <a:rPr dirty="0" sz="2300">
                <a:latin typeface="Arial MT"/>
                <a:cs typeface="Arial MT"/>
              </a:rPr>
              <a:t>Lower</a:t>
            </a:r>
            <a:r>
              <a:rPr dirty="0" sz="2300" spc="-160">
                <a:latin typeface="Arial MT"/>
                <a:cs typeface="Arial MT"/>
              </a:rPr>
              <a:t> </a:t>
            </a:r>
            <a:r>
              <a:rPr dirty="0" sz="2300">
                <a:latin typeface="Arial MT"/>
                <a:cs typeface="Arial MT"/>
              </a:rPr>
              <a:t>water</a:t>
            </a:r>
            <a:r>
              <a:rPr dirty="0" sz="2300" spc="-95">
                <a:latin typeface="Arial MT"/>
                <a:cs typeface="Arial MT"/>
              </a:rPr>
              <a:t> </a:t>
            </a:r>
            <a:r>
              <a:rPr dirty="0" sz="2300">
                <a:latin typeface="Arial MT"/>
                <a:cs typeface="Arial MT"/>
              </a:rPr>
              <a:t>uses</a:t>
            </a:r>
            <a:r>
              <a:rPr dirty="0" sz="2300" spc="-60">
                <a:latin typeface="Arial MT"/>
                <a:cs typeface="Arial MT"/>
              </a:rPr>
              <a:t> </a:t>
            </a:r>
            <a:r>
              <a:rPr dirty="0" sz="2300">
                <a:latin typeface="Arial MT"/>
                <a:cs typeface="Arial MT"/>
              </a:rPr>
              <a:t>&amp;</a:t>
            </a:r>
            <a:r>
              <a:rPr dirty="0" sz="2300" spc="-30">
                <a:latin typeface="Arial MT"/>
                <a:cs typeface="Arial MT"/>
              </a:rPr>
              <a:t> </a:t>
            </a:r>
            <a:r>
              <a:rPr dirty="0" sz="2300">
                <a:latin typeface="Arial MT"/>
                <a:cs typeface="Arial MT"/>
              </a:rPr>
              <a:t>energy</a:t>
            </a:r>
            <a:r>
              <a:rPr dirty="0" sz="2300" spc="-110">
                <a:latin typeface="Arial MT"/>
                <a:cs typeface="Arial MT"/>
              </a:rPr>
              <a:t> </a:t>
            </a:r>
            <a:r>
              <a:rPr dirty="0" sz="2300">
                <a:latin typeface="Arial MT"/>
                <a:cs typeface="Arial MT"/>
              </a:rPr>
              <a:t>costs</a:t>
            </a:r>
            <a:r>
              <a:rPr dirty="0" sz="2300" spc="-85">
                <a:latin typeface="Arial MT"/>
                <a:cs typeface="Arial MT"/>
              </a:rPr>
              <a:t> </a:t>
            </a:r>
            <a:r>
              <a:rPr dirty="0" sz="2300">
                <a:latin typeface="Arial MT"/>
                <a:cs typeface="Arial MT"/>
              </a:rPr>
              <a:t>,</a:t>
            </a:r>
            <a:r>
              <a:rPr dirty="0" sz="2300" spc="-30">
                <a:latin typeface="Arial MT"/>
                <a:cs typeface="Arial MT"/>
              </a:rPr>
              <a:t> </a:t>
            </a:r>
            <a:r>
              <a:rPr dirty="0" sz="2300">
                <a:latin typeface="Arial MT"/>
                <a:cs typeface="Arial MT"/>
              </a:rPr>
              <a:t>low</a:t>
            </a:r>
            <a:r>
              <a:rPr dirty="0" sz="2300" spc="-45">
                <a:latin typeface="Arial MT"/>
                <a:cs typeface="Arial MT"/>
              </a:rPr>
              <a:t> </a:t>
            </a:r>
            <a:r>
              <a:rPr dirty="0" sz="2300" spc="-10">
                <a:latin typeface="Arial MT"/>
                <a:cs typeface="Arial MT"/>
              </a:rPr>
              <a:t>labor requirement.</a:t>
            </a:r>
            <a:endParaRPr sz="2300">
              <a:latin typeface="Arial MT"/>
              <a:cs typeface="Arial MT"/>
            </a:endParaRPr>
          </a:p>
          <a:p>
            <a:pPr marL="12700" marR="1667510" indent="28448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7180" algn="l"/>
              </a:tabLst>
            </a:pPr>
            <a:r>
              <a:rPr dirty="0" sz="2300" spc="-20" b="1">
                <a:latin typeface="Arial"/>
                <a:cs typeface="Arial"/>
              </a:rPr>
              <a:t>Environmental</a:t>
            </a:r>
            <a:r>
              <a:rPr dirty="0" sz="2300" spc="-20">
                <a:latin typeface="Arial MT"/>
                <a:cs typeface="Arial MT"/>
              </a:rPr>
              <a:t>:</a:t>
            </a:r>
            <a:r>
              <a:rPr dirty="0" sz="2300" spc="-100">
                <a:latin typeface="Arial MT"/>
                <a:cs typeface="Arial MT"/>
              </a:rPr>
              <a:t> </a:t>
            </a:r>
            <a:r>
              <a:rPr dirty="0" sz="2300">
                <a:latin typeface="Arial MT"/>
                <a:cs typeface="Arial MT"/>
              </a:rPr>
              <a:t>Reduced</a:t>
            </a:r>
            <a:r>
              <a:rPr dirty="0" sz="2300" spc="-100">
                <a:latin typeface="Arial MT"/>
                <a:cs typeface="Arial MT"/>
              </a:rPr>
              <a:t> </a:t>
            </a:r>
            <a:r>
              <a:rPr dirty="0" sz="2300">
                <a:latin typeface="Arial MT"/>
                <a:cs typeface="Arial MT"/>
              </a:rPr>
              <a:t>water</a:t>
            </a:r>
            <a:r>
              <a:rPr dirty="0" sz="2300" spc="-90">
                <a:latin typeface="Arial MT"/>
                <a:cs typeface="Arial MT"/>
              </a:rPr>
              <a:t> </a:t>
            </a:r>
            <a:r>
              <a:rPr dirty="0" sz="2300">
                <a:latin typeface="Arial MT"/>
                <a:cs typeface="Arial MT"/>
              </a:rPr>
              <a:t>waste,</a:t>
            </a:r>
            <a:r>
              <a:rPr dirty="0" sz="2300" spc="-100">
                <a:latin typeface="Arial MT"/>
                <a:cs typeface="Arial MT"/>
              </a:rPr>
              <a:t> </a:t>
            </a:r>
            <a:r>
              <a:rPr dirty="0" sz="2300" spc="-20">
                <a:latin typeface="Arial MT"/>
                <a:cs typeface="Arial MT"/>
              </a:rPr>
              <a:t>soil </a:t>
            </a:r>
            <a:r>
              <a:rPr dirty="0" sz="2300" spc="-10">
                <a:latin typeface="Arial MT"/>
                <a:cs typeface="Arial MT"/>
              </a:rPr>
              <a:t>conservation</a:t>
            </a:r>
            <a:endParaRPr sz="2300">
              <a:latin typeface="Arial MT"/>
              <a:cs typeface="Arial MT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452" y="1168908"/>
            <a:ext cx="806195" cy="76657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7488" y="1431036"/>
            <a:ext cx="752856" cy="59435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60564" y="1219200"/>
            <a:ext cx="993648" cy="803148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50"/>
              <a:t>3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7026" y="1160703"/>
            <a:ext cx="2943225" cy="4756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74189" algn="l"/>
              </a:tabLst>
            </a:pPr>
            <a:r>
              <a:rPr dirty="0" spc="-25"/>
              <a:t>T</a:t>
            </a:r>
            <a:r>
              <a:rPr dirty="0" spc="-440"/>
              <a:t> </a:t>
            </a:r>
            <a:r>
              <a:rPr dirty="0"/>
              <a:t>A</a:t>
            </a:r>
            <a:r>
              <a:rPr dirty="0" spc="-409"/>
              <a:t> </a:t>
            </a:r>
            <a:r>
              <a:rPr dirty="0"/>
              <a:t>R</a:t>
            </a:r>
            <a:r>
              <a:rPr dirty="0" spc="-385"/>
              <a:t> </a:t>
            </a:r>
            <a:r>
              <a:rPr dirty="0" spc="50"/>
              <a:t>GE</a:t>
            </a:r>
            <a:r>
              <a:rPr dirty="0" spc="-180"/>
              <a:t> </a:t>
            </a:r>
            <a:r>
              <a:rPr dirty="0" spc="-50"/>
              <a:t>T</a:t>
            </a:r>
            <a:r>
              <a:rPr dirty="0"/>
              <a:t>	</a:t>
            </a:r>
            <a:r>
              <a:rPr dirty="0" spc="120"/>
              <a:t>USERS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86223" y="2274803"/>
            <a:ext cx="7568565" cy="2952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4010" indent="-32131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34010" algn="l"/>
              </a:tabLst>
            </a:pPr>
            <a:r>
              <a:rPr dirty="0" sz="2600" spc="-10" b="1">
                <a:latin typeface="Calibri"/>
                <a:cs typeface="Calibri"/>
              </a:rPr>
              <a:t>Examples:</a:t>
            </a:r>
            <a:endParaRPr sz="2600">
              <a:latin typeface="Calibri"/>
              <a:cs typeface="Calibri"/>
            </a:endParaRPr>
          </a:p>
          <a:p>
            <a:pPr marL="334010" marR="464820" indent="-32194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334010" algn="l"/>
              </a:tabLst>
            </a:pPr>
            <a:r>
              <a:rPr dirty="0" sz="2300" spc="-40" b="1">
                <a:latin typeface="Calibri"/>
                <a:cs typeface="Calibri"/>
              </a:rPr>
              <a:t>Government(Agriculture</a:t>
            </a:r>
            <a:r>
              <a:rPr dirty="0" sz="2300" spc="20" b="1">
                <a:latin typeface="Calibri"/>
                <a:cs typeface="Calibri"/>
              </a:rPr>
              <a:t> </a:t>
            </a:r>
            <a:r>
              <a:rPr dirty="0" sz="2300" spc="-45" b="1">
                <a:latin typeface="Calibri"/>
                <a:cs typeface="Calibri"/>
              </a:rPr>
              <a:t>Department):</a:t>
            </a:r>
            <a:r>
              <a:rPr dirty="0" sz="2300" spc="-50" b="1">
                <a:latin typeface="Calibri"/>
                <a:cs typeface="Calibri"/>
              </a:rPr>
              <a:t> </a:t>
            </a:r>
            <a:r>
              <a:rPr dirty="0" sz="2300">
                <a:latin typeface="Calibri"/>
                <a:cs typeface="Calibri"/>
              </a:rPr>
              <a:t>To</a:t>
            </a:r>
            <a:r>
              <a:rPr dirty="0" sz="2300" spc="-95">
                <a:latin typeface="Calibri"/>
                <a:cs typeface="Calibri"/>
              </a:rPr>
              <a:t> </a:t>
            </a:r>
            <a:r>
              <a:rPr dirty="0" sz="2300" spc="-10">
                <a:latin typeface="Calibri"/>
                <a:cs typeface="Calibri"/>
              </a:rPr>
              <a:t>promote</a:t>
            </a:r>
            <a:r>
              <a:rPr dirty="0" sz="2300" spc="-55">
                <a:latin typeface="Calibri"/>
                <a:cs typeface="Calibri"/>
              </a:rPr>
              <a:t> </a:t>
            </a:r>
            <a:r>
              <a:rPr dirty="0" sz="2300" spc="-10">
                <a:latin typeface="Calibri"/>
                <a:cs typeface="Calibri"/>
              </a:rPr>
              <a:t>water </a:t>
            </a:r>
            <a:r>
              <a:rPr dirty="0" sz="2300" spc="-30">
                <a:latin typeface="Calibri"/>
                <a:cs typeface="Calibri"/>
              </a:rPr>
              <a:t>conservation</a:t>
            </a:r>
            <a:r>
              <a:rPr dirty="0" sz="2300" spc="-55">
                <a:latin typeface="Calibri"/>
                <a:cs typeface="Calibri"/>
              </a:rPr>
              <a:t> </a:t>
            </a:r>
            <a:r>
              <a:rPr dirty="0" sz="2300" spc="-10">
                <a:latin typeface="Calibri"/>
                <a:cs typeface="Calibri"/>
              </a:rPr>
              <a:t>and</a:t>
            </a:r>
            <a:r>
              <a:rPr dirty="0" sz="2300" spc="-100">
                <a:latin typeface="Calibri"/>
                <a:cs typeface="Calibri"/>
              </a:rPr>
              <a:t> </a:t>
            </a:r>
            <a:r>
              <a:rPr dirty="0" sz="2300">
                <a:latin typeface="Calibri"/>
                <a:cs typeface="Calibri"/>
              </a:rPr>
              <a:t>smart</a:t>
            </a:r>
            <a:r>
              <a:rPr dirty="0" sz="2300" spc="-80">
                <a:latin typeface="Calibri"/>
                <a:cs typeface="Calibri"/>
              </a:rPr>
              <a:t> </a:t>
            </a:r>
            <a:r>
              <a:rPr dirty="0" sz="2300" spc="-10">
                <a:latin typeface="Calibri"/>
                <a:cs typeface="Calibri"/>
              </a:rPr>
              <a:t>farming.</a:t>
            </a:r>
            <a:endParaRPr sz="2300">
              <a:latin typeface="Calibri"/>
              <a:cs typeface="Calibri"/>
            </a:endParaRPr>
          </a:p>
          <a:p>
            <a:pPr marL="398145" indent="-38544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98145" algn="l"/>
              </a:tabLst>
            </a:pPr>
            <a:r>
              <a:rPr dirty="0" sz="2300" spc="-35" b="1">
                <a:latin typeface="Calibri"/>
                <a:cs typeface="Calibri"/>
              </a:rPr>
              <a:t>Farmers</a:t>
            </a:r>
            <a:r>
              <a:rPr dirty="0" sz="2300" spc="-150" b="1">
                <a:latin typeface="Calibri"/>
                <a:cs typeface="Calibri"/>
              </a:rPr>
              <a:t> </a:t>
            </a:r>
            <a:r>
              <a:rPr dirty="0" sz="2300" b="1">
                <a:latin typeface="Calibri"/>
                <a:cs typeface="Calibri"/>
              </a:rPr>
              <a:t>:</a:t>
            </a:r>
            <a:r>
              <a:rPr dirty="0" sz="2300" spc="-114" b="1">
                <a:latin typeface="Calibri"/>
                <a:cs typeface="Calibri"/>
              </a:rPr>
              <a:t> </a:t>
            </a:r>
            <a:r>
              <a:rPr dirty="0" sz="2300">
                <a:latin typeface="Calibri"/>
                <a:cs typeface="Calibri"/>
              </a:rPr>
              <a:t>To</a:t>
            </a:r>
            <a:r>
              <a:rPr dirty="0" sz="2300" spc="-105">
                <a:latin typeface="Calibri"/>
                <a:cs typeface="Calibri"/>
              </a:rPr>
              <a:t> </a:t>
            </a:r>
            <a:r>
              <a:rPr dirty="0" sz="2300">
                <a:latin typeface="Calibri"/>
                <a:cs typeface="Calibri"/>
              </a:rPr>
              <a:t>save</a:t>
            </a:r>
            <a:r>
              <a:rPr dirty="0" sz="2300" spc="-85">
                <a:latin typeface="Calibri"/>
                <a:cs typeface="Calibri"/>
              </a:rPr>
              <a:t> </a:t>
            </a:r>
            <a:r>
              <a:rPr dirty="0" sz="2300">
                <a:latin typeface="Calibri"/>
                <a:cs typeface="Calibri"/>
              </a:rPr>
              <a:t>water,</a:t>
            </a:r>
            <a:r>
              <a:rPr dirty="0" sz="2300" spc="-95">
                <a:latin typeface="Calibri"/>
                <a:cs typeface="Calibri"/>
              </a:rPr>
              <a:t> </a:t>
            </a:r>
            <a:r>
              <a:rPr dirty="0" sz="2300" spc="-35">
                <a:latin typeface="Calibri"/>
                <a:cs typeface="Calibri"/>
              </a:rPr>
              <a:t>reduce</a:t>
            </a:r>
            <a:r>
              <a:rPr dirty="0" sz="2300" spc="-100">
                <a:latin typeface="Calibri"/>
                <a:cs typeface="Calibri"/>
              </a:rPr>
              <a:t> </a:t>
            </a:r>
            <a:r>
              <a:rPr dirty="0" sz="2300">
                <a:latin typeface="Calibri"/>
                <a:cs typeface="Calibri"/>
              </a:rPr>
              <a:t>cost</a:t>
            </a:r>
            <a:r>
              <a:rPr dirty="0" sz="2300" spc="-80">
                <a:latin typeface="Calibri"/>
                <a:cs typeface="Calibri"/>
              </a:rPr>
              <a:t> </a:t>
            </a:r>
            <a:r>
              <a:rPr dirty="0" sz="2300" spc="-25">
                <a:latin typeface="Calibri"/>
                <a:cs typeface="Calibri"/>
              </a:rPr>
              <a:t>and</a:t>
            </a:r>
            <a:r>
              <a:rPr dirty="0" sz="2300" spc="-120">
                <a:latin typeface="Calibri"/>
                <a:cs typeface="Calibri"/>
              </a:rPr>
              <a:t> </a:t>
            </a:r>
            <a:r>
              <a:rPr dirty="0" sz="2300">
                <a:latin typeface="Calibri"/>
                <a:cs typeface="Calibri"/>
              </a:rPr>
              <a:t>increase</a:t>
            </a:r>
            <a:r>
              <a:rPr dirty="0" sz="2300" spc="-85">
                <a:latin typeface="Calibri"/>
                <a:cs typeface="Calibri"/>
              </a:rPr>
              <a:t> </a:t>
            </a:r>
            <a:r>
              <a:rPr dirty="0" sz="2300">
                <a:latin typeface="Calibri"/>
                <a:cs typeface="Calibri"/>
              </a:rPr>
              <a:t>crop</a:t>
            </a:r>
            <a:r>
              <a:rPr dirty="0" sz="2300" spc="-105">
                <a:latin typeface="Calibri"/>
                <a:cs typeface="Calibri"/>
              </a:rPr>
              <a:t> </a:t>
            </a:r>
            <a:r>
              <a:rPr dirty="0" sz="2300" spc="-10">
                <a:latin typeface="Calibri"/>
                <a:cs typeface="Calibri"/>
              </a:rPr>
              <a:t>yield</a:t>
            </a:r>
            <a:r>
              <a:rPr dirty="0" sz="2300" spc="-130">
                <a:latin typeface="Calibri"/>
                <a:cs typeface="Calibri"/>
              </a:rPr>
              <a:t> </a:t>
            </a:r>
            <a:r>
              <a:rPr dirty="0" sz="2300" spc="-50" b="1">
                <a:latin typeface="Calibri"/>
                <a:cs typeface="Calibri"/>
              </a:rPr>
              <a:t>.</a:t>
            </a:r>
            <a:endParaRPr sz="2300">
              <a:latin typeface="Calibri"/>
              <a:cs typeface="Calibri"/>
            </a:endParaRPr>
          </a:p>
          <a:p>
            <a:pPr marL="334010" indent="-32131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34010" algn="l"/>
              </a:tabLst>
            </a:pPr>
            <a:r>
              <a:rPr dirty="0" sz="2300" spc="-35" b="1">
                <a:latin typeface="Calibri"/>
                <a:cs typeface="Calibri"/>
              </a:rPr>
              <a:t>Students</a:t>
            </a:r>
            <a:r>
              <a:rPr dirty="0" sz="2300" spc="-35">
                <a:latin typeface="Calibri"/>
                <a:cs typeface="Calibri"/>
              </a:rPr>
              <a:t>:</a:t>
            </a:r>
            <a:r>
              <a:rPr dirty="0" sz="2300" spc="-165">
                <a:latin typeface="Calibri"/>
                <a:cs typeface="Calibri"/>
              </a:rPr>
              <a:t> </a:t>
            </a:r>
            <a:r>
              <a:rPr dirty="0" sz="2300">
                <a:latin typeface="Calibri"/>
                <a:cs typeface="Calibri"/>
              </a:rPr>
              <a:t>For</a:t>
            </a:r>
            <a:r>
              <a:rPr dirty="0" sz="2300" spc="-70">
                <a:latin typeface="Calibri"/>
                <a:cs typeface="Calibri"/>
              </a:rPr>
              <a:t> </a:t>
            </a:r>
            <a:r>
              <a:rPr dirty="0" sz="2300" spc="-25">
                <a:latin typeface="Calibri"/>
                <a:cs typeface="Calibri"/>
              </a:rPr>
              <a:t>learning</a:t>
            </a:r>
            <a:r>
              <a:rPr dirty="0" sz="2300" spc="-55">
                <a:latin typeface="Calibri"/>
                <a:cs typeface="Calibri"/>
              </a:rPr>
              <a:t> </a:t>
            </a:r>
            <a:r>
              <a:rPr dirty="0" sz="2300" spc="-10">
                <a:latin typeface="Calibri"/>
                <a:cs typeface="Calibri"/>
              </a:rPr>
              <a:t>and</a:t>
            </a:r>
            <a:r>
              <a:rPr dirty="0" sz="2300" spc="-85">
                <a:latin typeface="Calibri"/>
                <a:cs typeface="Calibri"/>
              </a:rPr>
              <a:t> </a:t>
            </a:r>
            <a:r>
              <a:rPr dirty="0" sz="2300" spc="-30">
                <a:latin typeface="Calibri"/>
                <a:cs typeface="Calibri"/>
              </a:rPr>
              <a:t>agricultural</a:t>
            </a:r>
            <a:r>
              <a:rPr dirty="0" sz="2300" spc="-25">
                <a:latin typeface="Calibri"/>
                <a:cs typeface="Calibri"/>
              </a:rPr>
              <a:t> </a:t>
            </a:r>
            <a:r>
              <a:rPr dirty="0" sz="2300" spc="-10">
                <a:latin typeface="Calibri"/>
                <a:cs typeface="Calibri"/>
              </a:rPr>
              <a:t>innovation.</a:t>
            </a:r>
            <a:endParaRPr sz="2300">
              <a:latin typeface="Calibri"/>
              <a:cs typeface="Calibri"/>
            </a:endParaRPr>
          </a:p>
          <a:p>
            <a:pPr marL="334010" marR="489584" indent="-321945">
              <a:lnSpc>
                <a:spcPct val="101299"/>
              </a:lnSpc>
              <a:spcBef>
                <a:spcPts val="120"/>
              </a:spcBef>
              <a:buChar char="•"/>
              <a:tabLst>
                <a:tab pos="334010" algn="l"/>
                <a:tab pos="398145" algn="l"/>
              </a:tabLst>
            </a:pPr>
            <a:r>
              <a:rPr dirty="0" sz="2300">
                <a:latin typeface="Arial MT"/>
                <a:cs typeface="Arial MT"/>
              </a:rPr>
              <a:t>	</a:t>
            </a:r>
            <a:r>
              <a:rPr dirty="0" sz="2300" spc="-35" b="1">
                <a:latin typeface="Calibri"/>
                <a:cs typeface="Calibri"/>
              </a:rPr>
              <a:t>Hospitals</a:t>
            </a:r>
            <a:r>
              <a:rPr dirty="0" sz="2300" spc="-175" b="1">
                <a:latin typeface="Calibri"/>
                <a:cs typeface="Calibri"/>
              </a:rPr>
              <a:t> </a:t>
            </a:r>
            <a:r>
              <a:rPr dirty="0" sz="2300" b="1">
                <a:latin typeface="Calibri"/>
                <a:cs typeface="Calibri"/>
              </a:rPr>
              <a:t>:</a:t>
            </a:r>
            <a:r>
              <a:rPr dirty="0" sz="2300">
                <a:latin typeface="Calibri"/>
                <a:cs typeface="Calibri"/>
              </a:rPr>
              <a:t>To</a:t>
            </a:r>
            <a:r>
              <a:rPr dirty="0" sz="2300" spc="-90">
                <a:latin typeface="Calibri"/>
                <a:cs typeface="Calibri"/>
              </a:rPr>
              <a:t> </a:t>
            </a:r>
            <a:r>
              <a:rPr dirty="0" sz="2300">
                <a:latin typeface="Calibri"/>
                <a:cs typeface="Calibri"/>
              </a:rPr>
              <a:t>manage</a:t>
            </a:r>
            <a:r>
              <a:rPr dirty="0" sz="2300" spc="-45">
                <a:latin typeface="Calibri"/>
                <a:cs typeface="Calibri"/>
              </a:rPr>
              <a:t> </a:t>
            </a:r>
            <a:r>
              <a:rPr dirty="0" sz="2300" spc="-25">
                <a:latin typeface="Calibri"/>
                <a:cs typeface="Calibri"/>
              </a:rPr>
              <a:t>garden</a:t>
            </a:r>
            <a:r>
              <a:rPr dirty="0" sz="2300" spc="-55">
                <a:latin typeface="Calibri"/>
                <a:cs typeface="Calibri"/>
              </a:rPr>
              <a:t> </a:t>
            </a:r>
            <a:r>
              <a:rPr dirty="0" sz="2300" spc="-25">
                <a:latin typeface="Calibri"/>
                <a:cs typeface="Calibri"/>
              </a:rPr>
              <a:t>irrigation</a:t>
            </a:r>
            <a:r>
              <a:rPr dirty="0" sz="2300" spc="-55">
                <a:latin typeface="Calibri"/>
                <a:cs typeface="Calibri"/>
              </a:rPr>
              <a:t> </a:t>
            </a:r>
            <a:r>
              <a:rPr dirty="0" sz="2300" spc="-30">
                <a:latin typeface="Calibri"/>
                <a:cs typeface="Calibri"/>
              </a:rPr>
              <a:t>automatically</a:t>
            </a:r>
            <a:r>
              <a:rPr dirty="0" sz="2300" spc="-25">
                <a:latin typeface="Calibri"/>
                <a:cs typeface="Calibri"/>
              </a:rPr>
              <a:t> and conserve</a:t>
            </a:r>
            <a:r>
              <a:rPr dirty="0" sz="2300" spc="-70">
                <a:latin typeface="Calibri"/>
                <a:cs typeface="Calibri"/>
              </a:rPr>
              <a:t> </a:t>
            </a:r>
            <a:r>
              <a:rPr dirty="0" sz="2300" spc="-10">
                <a:latin typeface="Calibri"/>
                <a:cs typeface="Calibri"/>
              </a:rPr>
              <a:t>water</a:t>
            </a:r>
            <a:r>
              <a:rPr dirty="0" sz="2300" spc="-10" b="1">
                <a:latin typeface="Calibri"/>
                <a:cs typeface="Calibri"/>
              </a:rPr>
              <a:t>.</a:t>
            </a:r>
            <a:endParaRPr sz="2300">
              <a:latin typeface="Calibri"/>
              <a:cs typeface="Calibri"/>
            </a:endParaRPr>
          </a:p>
          <a:p>
            <a:pPr marL="334010" indent="-32131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34010" algn="l"/>
              </a:tabLst>
            </a:pPr>
            <a:r>
              <a:rPr dirty="0" sz="2300" spc="-25" b="1">
                <a:latin typeface="Calibri"/>
                <a:cs typeface="Calibri"/>
              </a:rPr>
              <a:t>Urban</a:t>
            </a:r>
            <a:r>
              <a:rPr dirty="0" sz="2300" spc="-145" b="1">
                <a:latin typeface="Calibri"/>
                <a:cs typeface="Calibri"/>
              </a:rPr>
              <a:t> </a:t>
            </a:r>
            <a:r>
              <a:rPr dirty="0" sz="2300" spc="-30" b="1">
                <a:latin typeface="Calibri"/>
                <a:cs typeface="Calibri"/>
              </a:rPr>
              <a:t>citizens:</a:t>
            </a:r>
            <a:r>
              <a:rPr dirty="0" sz="2300" spc="-90" b="1">
                <a:latin typeface="Calibri"/>
                <a:cs typeface="Calibri"/>
              </a:rPr>
              <a:t> </a:t>
            </a:r>
            <a:r>
              <a:rPr dirty="0" sz="2300">
                <a:latin typeface="Calibri"/>
                <a:cs typeface="Calibri"/>
              </a:rPr>
              <a:t>For</a:t>
            </a:r>
            <a:r>
              <a:rPr dirty="0" sz="2300" spc="-45">
                <a:latin typeface="Calibri"/>
                <a:cs typeface="Calibri"/>
              </a:rPr>
              <a:t> </a:t>
            </a:r>
            <a:r>
              <a:rPr dirty="0" sz="2300" spc="-25">
                <a:latin typeface="Calibri"/>
                <a:cs typeface="Calibri"/>
              </a:rPr>
              <a:t>automated</a:t>
            </a:r>
            <a:r>
              <a:rPr dirty="0" sz="2300" spc="-15">
                <a:latin typeface="Calibri"/>
                <a:cs typeface="Calibri"/>
              </a:rPr>
              <a:t> </a:t>
            </a:r>
            <a:r>
              <a:rPr dirty="0" sz="2300" spc="-30">
                <a:latin typeface="Calibri"/>
                <a:cs typeface="Calibri"/>
              </a:rPr>
              <a:t>watering</a:t>
            </a:r>
            <a:r>
              <a:rPr dirty="0" sz="2300" spc="-50">
                <a:latin typeface="Calibri"/>
                <a:cs typeface="Calibri"/>
              </a:rPr>
              <a:t> </a:t>
            </a:r>
            <a:r>
              <a:rPr dirty="0" sz="2300" spc="-10">
                <a:latin typeface="Calibri"/>
                <a:cs typeface="Calibri"/>
              </a:rPr>
              <a:t>systems.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452" y="1168908"/>
            <a:ext cx="806195" cy="76657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7488" y="1431036"/>
            <a:ext cx="752856" cy="59435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60564" y="1219200"/>
            <a:ext cx="993648" cy="803148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50"/>
              <a:t>3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0138" y="1160703"/>
            <a:ext cx="2944495" cy="4756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44345" algn="l"/>
              </a:tabLst>
            </a:pPr>
            <a:r>
              <a:rPr dirty="0" spc="165"/>
              <a:t>FUTURE</a:t>
            </a:r>
            <a:r>
              <a:rPr dirty="0"/>
              <a:t>	</a:t>
            </a:r>
            <a:r>
              <a:rPr dirty="0" spc="90"/>
              <a:t>SCOPE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452" y="1168908"/>
            <a:ext cx="806195" cy="77419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7488" y="1431036"/>
            <a:ext cx="752856" cy="59435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60564" y="1219200"/>
            <a:ext cx="993648" cy="803148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404613" y="2601026"/>
            <a:ext cx="5517515" cy="2084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105"/>
              </a:spcBef>
              <a:buChar char="•"/>
              <a:tabLst>
                <a:tab pos="350520" algn="l"/>
              </a:tabLst>
            </a:pPr>
            <a:r>
              <a:rPr dirty="0" sz="2250" spc="-30">
                <a:latin typeface="Arial MT"/>
                <a:cs typeface="Arial MT"/>
              </a:rPr>
              <a:t>AI-</a:t>
            </a:r>
            <a:r>
              <a:rPr dirty="0" sz="2250">
                <a:latin typeface="Arial MT"/>
                <a:cs typeface="Arial MT"/>
              </a:rPr>
              <a:t>based</a:t>
            </a:r>
            <a:r>
              <a:rPr dirty="0" sz="2250" spc="-8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crop</a:t>
            </a:r>
            <a:r>
              <a:rPr dirty="0" sz="2250" spc="-10">
                <a:latin typeface="Arial MT"/>
                <a:cs typeface="Arial MT"/>
              </a:rPr>
              <a:t> prediction.</a:t>
            </a:r>
            <a:endParaRPr sz="2250">
              <a:latin typeface="Arial MT"/>
              <a:cs typeface="Arial MT"/>
            </a:endParaRPr>
          </a:p>
          <a:p>
            <a:pPr marL="269875" indent="-257175">
              <a:lnSpc>
                <a:spcPct val="100000"/>
              </a:lnSpc>
              <a:buChar char="•"/>
              <a:tabLst>
                <a:tab pos="269875" algn="l"/>
              </a:tabLst>
            </a:pPr>
            <a:r>
              <a:rPr dirty="0" sz="2250">
                <a:latin typeface="Arial MT"/>
                <a:cs typeface="Arial MT"/>
              </a:rPr>
              <a:t>Cloud</a:t>
            </a:r>
            <a:r>
              <a:rPr dirty="0" sz="2250" spc="-9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data</a:t>
            </a:r>
            <a:r>
              <a:rPr dirty="0" sz="2250" spc="-5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storage</a:t>
            </a:r>
            <a:r>
              <a:rPr dirty="0" sz="2250" spc="-8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and</a:t>
            </a:r>
            <a:r>
              <a:rPr dirty="0" sz="2250" spc="-75">
                <a:latin typeface="Arial MT"/>
                <a:cs typeface="Arial MT"/>
              </a:rPr>
              <a:t> </a:t>
            </a:r>
            <a:r>
              <a:rPr dirty="0" sz="2250" spc="-10">
                <a:latin typeface="Arial MT"/>
                <a:cs typeface="Arial MT"/>
              </a:rPr>
              <a:t>monitoring.</a:t>
            </a:r>
            <a:endParaRPr sz="2250">
              <a:latin typeface="Arial MT"/>
              <a:cs typeface="Arial MT"/>
            </a:endParaRPr>
          </a:p>
          <a:p>
            <a:pPr marL="269875" indent="-257175">
              <a:lnSpc>
                <a:spcPct val="100000"/>
              </a:lnSpc>
              <a:buChar char="•"/>
              <a:tabLst>
                <a:tab pos="269875" algn="l"/>
              </a:tabLst>
            </a:pPr>
            <a:r>
              <a:rPr dirty="0" sz="2250" spc="-30">
                <a:latin typeface="Arial MT"/>
                <a:cs typeface="Arial MT"/>
              </a:rPr>
              <a:t>Solar-</a:t>
            </a:r>
            <a:r>
              <a:rPr dirty="0" sz="2250">
                <a:latin typeface="Arial MT"/>
                <a:cs typeface="Arial MT"/>
              </a:rPr>
              <a:t>powered</a:t>
            </a:r>
            <a:r>
              <a:rPr dirty="0" sz="2250" spc="-10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irrigation</a:t>
            </a:r>
            <a:r>
              <a:rPr dirty="0" sz="2250" spc="-10">
                <a:latin typeface="Arial MT"/>
                <a:cs typeface="Arial MT"/>
              </a:rPr>
              <a:t> systems.</a:t>
            </a:r>
            <a:endParaRPr sz="2250">
              <a:latin typeface="Arial MT"/>
              <a:cs typeface="Arial MT"/>
            </a:endParaRPr>
          </a:p>
          <a:p>
            <a:pPr marL="269875" indent="-257175">
              <a:lnSpc>
                <a:spcPct val="100000"/>
              </a:lnSpc>
              <a:buChar char="•"/>
              <a:tabLst>
                <a:tab pos="269875" algn="l"/>
              </a:tabLst>
            </a:pPr>
            <a:r>
              <a:rPr dirty="0" sz="2250">
                <a:latin typeface="Arial MT"/>
                <a:cs typeface="Arial MT"/>
              </a:rPr>
              <a:t>Expansion</a:t>
            </a:r>
            <a:r>
              <a:rPr dirty="0" sz="2250" spc="-13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to</a:t>
            </a:r>
            <a:r>
              <a:rPr dirty="0" sz="2250" spc="-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urban</a:t>
            </a:r>
            <a:r>
              <a:rPr dirty="0" sz="2250" spc="-10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smart</a:t>
            </a:r>
            <a:r>
              <a:rPr dirty="0" sz="2250" spc="-75">
                <a:latin typeface="Arial MT"/>
                <a:cs typeface="Arial MT"/>
              </a:rPr>
              <a:t> </a:t>
            </a:r>
            <a:r>
              <a:rPr dirty="0" sz="2250" spc="-10">
                <a:latin typeface="Arial MT"/>
                <a:cs typeface="Arial MT"/>
              </a:rPr>
              <a:t>farming.</a:t>
            </a:r>
            <a:endParaRPr sz="2250">
              <a:latin typeface="Arial MT"/>
              <a:cs typeface="Arial MT"/>
            </a:endParaRPr>
          </a:p>
          <a:p>
            <a:pPr marL="335915" indent="-323215">
              <a:lnSpc>
                <a:spcPct val="100000"/>
              </a:lnSpc>
              <a:buChar char="•"/>
              <a:tabLst>
                <a:tab pos="335915" algn="l"/>
              </a:tabLst>
            </a:pPr>
            <a:r>
              <a:rPr dirty="0" sz="2250">
                <a:latin typeface="Arial MT"/>
                <a:cs typeface="Arial MT"/>
              </a:rPr>
              <a:t>Weather</a:t>
            </a:r>
            <a:r>
              <a:rPr dirty="0" sz="2250" spc="-13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forecast</a:t>
            </a:r>
            <a:r>
              <a:rPr dirty="0" sz="2250" spc="-12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based</a:t>
            </a:r>
            <a:r>
              <a:rPr dirty="0" sz="2250" spc="-75">
                <a:latin typeface="Arial MT"/>
                <a:cs typeface="Arial MT"/>
              </a:rPr>
              <a:t> </a:t>
            </a:r>
            <a:r>
              <a:rPr dirty="0" sz="2250" spc="-10">
                <a:latin typeface="Arial MT"/>
                <a:cs typeface="Arial MT"/>
              </a:rPr>
              <a:t>irrigation.</a:t>
            </a:r>
            <a:endParaRPr sz="2250">
              <a:latin typeface="Arial MT"/>
              <a:cs typeface="Arial MT"/>
            </a:endParaRPr>
          </a:p>
          <a:p>
            <a:pPr marL="335915" indent="-323215">
              <a:lnSpc>
                <a:spcPct val="100000"/>
              </a:lnSpc>
              <a:buChar char="•"/>
              <a:tabLst>
                <a:tab pos="335915" algn="l"/>
              </a:tabLst>
            </a:pPr>
            <a:r>
              <a:rPr dirty="0" sz="2250">
                <a:latin typeface="Arial MT"/>
                <a:cs typeface="Arial MT"/>
              </a:rPr>
              <a:t>Mobile</a:t>
            </a:r>
            <a:r>
              <a:rPr dirty="0" sz="2250" spc="-14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app</a:t>
            </a:r>
            <a:r>
              <a:rPr dirty="0" sz="2250" spc="-5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integration</a:t>
            </a:r>
            <a:r>
              <a:rPr dirty="0" sz="2250" spc="-8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for</a:t>
            </a:r>
            <a:r>
              <a:rPr dirty="0" sz="2250" spc="-7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remote</a:t>
            </a:r>
            <a:r>
              <a:rPr dirty="0" sz="2250" spc="-100">
                <a:latin typeface="Arial MT"/>
                <a:cs typeface="Arial MT"/>
              </a:rPr>
              <a:t> </a:t>
            </a:r>
            <a:r>
              <a:rPr dirty="0" sz="2250" spc="-10">
                <a:latin typeface="Arial MT"/>
                <a:cs typeface="Arial MT"/>
              </a:rPr>
              <a:t>control.</a:t>
            </a:r>
            <a:endParaRPr sz="2250">
              <a:latin typeface="Arial MT"/>
              <a:cs typeface="Arial MT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50"/>
              <a:t>3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SAMEEKSHA PANDA</dc:creator>
  <dc:title>Microsoft PowerPoint - Falcon 1.1-1</dc:title>
  <dcterms:created xsi:type="dcterms:W3CDTF">2026-02-25T06:19:05Z</dcterms:created>
  <dcterms:modified xsi:type="dcterms:W3CDTF">2026-02-25T06:19:05Z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2026-02-25T00:00:00Z</vt:filetime>
  </property>
  <property fmtid="{D5CDD505-2E9C-101B-9397-08002B2CF9AE}" pid="3" name="LastSaved">
    <vt:filetime>2026-02-25T00:00:00Z</vt:filetime>
  </property>
  <property fmtid="{D5CDD505-2E9C-101B-9397-08002B2CF9AE}" pid="4" name="Producer">
    <vt:lpwstr>Microsoft: Print To PDF</vt:lpwstr>
  </property>
</Properties>
</file>